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Advent Pro SemiBold"/>
      <p:regular r:id="rId56"/>
      <p:bold r:id="rId57"/>
    </p:embeddedFont>
    <p:embeddedFont>
      <p:font typeface="Proxima Nova"/>
      <p:regular r:id="rId58"/>
      <p:bold r:id="rId59"/>
      <p:italic r:id="rId60"/>
      <p:boldItalic r:id="rId61"/>
    </p:embeddedFont>
    <p:embeddedFont>
      <p:font typeface="Maven Pro SemiBold"/>
      <p:regular r:id="rId62"/>
      <p:bold r:id="rId63"/>
    </p:embeddedFont>
    <p:embeddedFont>
      <p:font typeface="Fira Sans Extra Condensed Medium"/>
      <p:regular r:id="rId64"/>
      <p:bold r:id="rId65"/>
      <p:italic r:id="rId66"/>
      <p:boldItalic r:id="rId67"/>
    </p:embeddedFont>
    <p:embeddedFont>
      <p:font typeface="Fira Sans Condensed Medium"/>
      <p:regular r:id="rId68"/>
      <p:bold r:id="rId69"/>
      <p:italic r:id="rId70"/>
      <p:boldItalic r:id="rId71"/>
    </p:embeddedFont>
    <p:embeddedFont>
      <p:font typeface="Maven Pro"/>
      <p:regular r:id="rId72"/>
      <p:bold r:id="rId73"/>
    </p:embeddedFont>
    <p:embeddedFont>
      <p:font typeface="Maven Pro Medium"/>
      <p:regular r:id="rId74"/>
      <p:bold r:id="rId75"/>
    </p:embeddedFont>
    <p:embeddedFont>
      <p:font typeface="Proxima Nova Semibold"/>
      <p:regular r:id="rId76"/>
      <p:bold r:id="rId77"/>
      <p:boldItalic r:id="rId78"/>
    </p:embeddedFont>
    <p:embeddedFont>
      <p:font typeface="Share Tech"/>
      <p:regular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avenPro-bold.fntdata"/><Relationship Id="rId72" Type="http://schemas.openxmlformats.org/officeDocument/2006/relationships/font" Target="fonts/MavenPro-regular.fntdata"/><Relationship Id="rId31" Type="http://schemas.openxmlformats.org/officeDocument/2006/relationships/slide" Target="slides/slide26.xml"/><Relationship Id="rId75" Type="http://schemas.openxmlformats.org/officeDocument/2006/relationships/font" Target="fonts/MavenProMedium-bold.fntdata"/><Relationship Id="rId30" Type="http://schemas.openxmlformats.org/officeDocument/2006/relationships/slide" Target="slides/slide25.xml"/><Relationship Id="rId74" Type="http://schemas.openxmlformats.org/officeDocument/2006/relationships/font" Target="fonts/MavenProMedium-regular.fntdata"/><Relationship Id="rId33" Type="http://schemas.openxmlformats.org/officeDocument/2006/relationships/slide" Target="slides/slide28.xml"/><Relationship Id="rId77" Type="http://schemas.openxmlformats.org/officeDocument/2006/relationships/font" Target="fonts/ProximaNovaSemibold-bold.fntdata"/><Relationship Id="rId32" Type="http://schemas.openxmlformats.org/officeDocument/2006/relationships/slide" Target="slides/slide27.xml"/><Relationship Id="rId76" Type="http://schemas.openxmlformats.org/officeDocument/2006/relationships/font" Target="fonts/ProximaNovaSemibold-regular.fntdata"/><Relationship Id="rId35" Type="http://schemas.openxmlformats.org/officeDocument/2006/relationships/slide" Target="slides/slide30.xml"/><Relationship Id="rId79" Type="http://schemas.openxmlformats.org/officeDocument/2006/relationships/font" Target="fonts/ShareTech-regular.fntdata"/><Relationship Id="rId34" Type="http://schemas.openxmlformats.org/officeDocument/2006/relationships/slide" Target="slides/slide29.xml"/><Relationship Id="rId78" Type="http://schemas.openxmlformats.org/officeDocument/2006/relationships/font" Target="fonts/ProximaNovaSemibold-boldItalic.fntdata"/><Relationship Id="rId71" Type="http://schemas.openxmlformats.org/officeDocument/2006/relationships/font" Target="fonts/FiraSansCondensedMedium-boldItalic.fntdata"/><Relationship Id="rId70" Type="http://schemas.openxmlformats.org/officeDocument/2006/relationships/font" Target="fonts/FiraSansCondensed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avenProSemiBold-regular.fntdata"/><Relationship Id="rId61" Type="http://schemas.openxmlformats.org/officeDocument/2006/relationships/font" Target="fonts/ProximaNova-boldItalic.fntdata"/><Relationship Id="rId20" Type="http://schemas.openxmlformats.org/officeDocument/2006/relationships/slide" Target="slides/slide15.xml"/><Relationship Id="rId64" Type="http://schemas.openxmlformats.org/officeDocument/2006/relationships/font" Target="fonts/FiraSansExtraCondensedMedium-regular.fntdata"/><Relationship Id="rId63" Type="http://schemas.openxmlformats.org/officeDocument/2006/relationships/font" Target="fonts/MavenProSemiBold-bold.fntdata"/><Relationship Id="rId22" Type="http://schemas.openxmlformats.org/officeDocument/2006/relationships/slide" Target="slides/slide17.xml"/><Relationship Id="rId66" Type="http://schemas.openxmlformats.org/officeDocument/2006/relationships/font" Target="fonts/FiraSansExtraCondensedMedium-italic.fntdata"/><Relationship Id="rId21" Type="http://schemas.openxmlformats.org/officeDocument/2006/relationships/slide" Target="slides/slide16.xml"/><Relationship Id="rId65" Type="http://schemas.openxmlformats.org/officeDocument/2006/relationships/font" Target="fonts/FiraSansExtraCondensedMedium-bold.fntdata"/><Relationship Id="rId24" Type="http://schemas.openxmlformats.org/officeDocument/2006/relationships/slide" Target="slides/slide19.xml"/><Relationship Id="rId68" Type="http://schemas.openxmlformats.org/officeDocument/2006/relationships/font" Target="fonts/FiraSansCondensedMedium-regular.fntdata"/><Relationship Id="rId23" Type="http://schemas.openxmlformats.org/officeDocument/2006/relationships/slide" Target="slides/slide18.xml"/><Relationship Id="rId67" Type="http://schemas.openxmlformats.org/officeDocument/2006/relationships/font" Target="fonts/FiraSansExtraCondensedMedium-boldItalic.fntdata"/><Relationship Id="rId60" Type="http://schemas.openxmlformats.org/officeDocument/2006/relationships/font" Target="fonts/ProximaNova-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Condensed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dventProSemiBold-bold.fntdata"/><Relationship Id="rId12" Type="http://schemas.openxmlformats.org/officeDocument/2006/relationships/slide" Target="slides/slide7.xml"/><Relationship Id="rId56" Type="http://schemas.openxmlformats.org/officeDocument/2006/relationships/font" Target="fonts/AdventProSemiBold-regular.fntdata"/><Relationship Id="rId15" Type="http://schemas.openxmlformats.org/officeDocument/2006/relationships/slide" Target="slides/slide10.xml"/><Relationship Id="rId59" Type="http://schemas.openxmlformats.org/officeDocument/2006/relationships/font" Target="fonts/ProximaNova-bold.fntdata"/><Relationship Id="rId14" Type="http://schemas.openxmlformats.org/officeDocument/2006/relationships/slide" Target="slides/slide9.xml"/><Relationship Id="rId58" Type="http://schemas.openxmlformats.org/officeDocument/2006/relationships/font" Target="fonts/ProximaNov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792f3625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792f3625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64feb59a5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64feb59a5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64feb59a5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64feb59a5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64feb59a5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64feb59a5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64890b7bfe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64890b7bfe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64feb59a53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64feb59a53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64feb59a53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64feb59a53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64feb59a53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64feb59a53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64feb59a53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64feb59a53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6792f3625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6792f3625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64feb59a53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64feb59a53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64feb59a53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64feb59a53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64feb59a53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64feb59a53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64feb59a53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64feb59a53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64feb59a53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64feb59a53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6670acf9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6670acf9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679a535d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679a535d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65991f617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65991f617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67617d1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67617d1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67617d102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67617d102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67617d1023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67617d1023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64f52a526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64f52a526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67617d10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67617d10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6792f36254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6792f36254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6792f362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6792f362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6792f362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6792f362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6792f3625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6792f3625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6792f3625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6792f3625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6792f3625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6792f3625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6792f36254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6792f36254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6792f3625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6792f3625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6792f3625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6792f362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4f52a526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64f52a526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6792f3625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6792f3625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6792f36254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6792f36254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6792f3625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6792f3625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6792f3625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6792f3625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6792f3625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6792f3625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6792f36254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6792f36254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6792f3625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6792f3625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6792f36254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6792f36254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6792f3625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6792f3625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64feb59a5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64feb59a5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64f52a526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64f52a526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64890b7bf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64890b7bf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64f52a526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64f52a526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64890b7bf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64890b7bf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64f52a526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64f52a526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64feb59a5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64feb59a5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249600" y="4350275"/>
            <a:ext cx="4266300" cy="456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1100">
                <a:solidFill>
                  <a:schemeClr val="lt1"/>
                </a:solidFill>
                <a:latin typeface="Maven Pro"/>
                <a:ea typeface="Maven Pro"/>
                <a:cs typeface="Maven Pro"/>
                <a:sym typeface="Maven Pro"/>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9" name="Shape 4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26" name="Shape 426"/>
        <p:cNvGrpSpPr/>
        <p:nvPr/>
      </p:nvGrpSpPr>
      <p:grpSpPr>
        <a:xfrm>
          <a:off x="0" y="0"/>
          <a:ext cx="0" cy="0"/>
          <a:chOff x="0" y="0"/>
          <a:chExt cx="0" cy="0"/>
        </a:xfrm>
      </p:grpSpPr>
      <p:sp>
        <p:nvSpPr>
          <p:cNvPr id="427" name="Google Shape;427;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8" name="Google Shape;428;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hyperlink" Target="https://pc.iitmandi.co.in/heuristic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25"/>
          <p:cNvPicPr preferRelativeResize="0"/>
          <p:nvPr/>
        </p:nvPicPr>
        <p:blipFill>
          <a:blip r:embed="rId3">
            <a:alphaModFix/>
          </a:blip>
          <a:stretch>
            <a:fillRect/>
          </a:stretch>
        </p:blipFill>
        <p:spPr>
          <a:xfrm>
            <a:off x="1127912" y="1263650"/>
            <a:ext cx="7015375" cy="304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4"/>
          <p:cNvSpPr txBox="1"/>
          <p:nvPr>
            <p:ph idx="4294967295" type="body"/>
          </p:nvPr>
        </p:nvSpPr>
        <p:spPr>
          <a:xfrm>
            <a:off x="467000" y="943500"/>
            <a:ext cx="4442400" cy="3531900"/>
          </a:xfrm>
          <a:prstGeom prst="rect">
            <a:avLst/>
          </a:prstGeom>
        </p:spPr>
        <p:txBody>
          <a:bodyPr anchorCtr="0" anchor="t" bIns="91425" lIns="91425" spcFirstLastPara="1" rIns="114900" wrap="square" tIns="91425">
            <a:noAutofit/>
          </a:bodyPr>
          <a:lstStyle/>
          <a:p>
            <a:pPr indent="0" lvl="0" marL="0" rtl="0" algn="just">
              <a:lnSpc>
                <a:spcPct val="100000"/>
              </a:lnSpc>
              <a:spcBef>
                <a:spcPts val="0"/>
              </a:spcBef>
              <a:spcAft>
                <a:spcPts val="0"/>
              </a:spcAft>
              <a:buNone/>
            </a:pPr>
            <a:r>
              <a:rPr lang="en" sz="1600">
                <a:solidFill>
                  <a:srgbClr val="FFFFFF"/>
                </a:solidFill>
              </a:rPr>
              <a:t>Neurons in deep learning models are nodes through</a:t>
            </a:r>
            <a:r>
              <a:rPr lang="en" sz="2300"/>
              <a:t> </a:t>
            </a:r>
            <a:r>
              <a:rPr lang="en" sz="1600">
                <a:solidFill>
                  <a:srgbClr val="FFFFFF"/>
                </a:solidFill>
              </a:rPr>
              <a:t>which data and computations flow.</a:t>
            </a:r>
            <a:endParaRPr sz="2300"/>
          </a:p>
          <a:p>
            <a:pPr indent="0" lvl="0" marL="0" rtl="0" algn="just">
              <a:lnSpc>
                <a:spcPct val="100000"/>
              </a:lnSpc>
              <a:spcBef>
                <a:spcPts val="1600"/>
              </a:spcBef>
              <a:spcAft>
                <a:spcPts val="0"/>
              </a:spcAft>
              <a:buNone/>
            </a:pPr>
            <a:r>
              <a:rPr lang="en" sz="1600">
                <a:solidFill>
                  <a:srgbClr val="FFFFFF"/>
                </a:solidFill>
              </a:rPr>
              <a:t>A single neuron performs a single (simple) computation.</a:t>
            </a:r>
            <a:endParaRPr sz="1600">
              <a:solidFill>
                <a:srgbClr val="FFFFFF"/>
              </a:solidFill>
            </a:endParaRPr>
          </a:p>
          <a:p>
            <a:pPr indent="0" lvl="0" marL="0" rtl="0" algn="l">
              <a:spcBef>
                <a:spcPts val="1600"/>
              </a:spcBef>
              <a:spcAft>
                <a:spcPts val="0"/>
              </a:spcAft>
              <a:buNone/>
            </a:pPr>
            <a:r>
              <a:rPr lang="en" sz="1600">
                <a:solidFill>
                  <a:srgbClr val="FFFFFF"/>
                </a:solidFill>
              </a:rPr>
              <a:t>Whenever an input flows through the neuron, it scales it by a weight and adds a bias that adjusts output value. </a:t>
            </a:r>
            <a:endParaRPr sz="1600">
              <a:solidFill>
                <a:srgbClr val="FFFFFF"/>
              </a:solidFill>
            </a:endParaRPr>
          </a:p>
          <a:p>
            <a:pPr indent="457200" lvl="0" marL="457200" rtl="0" algn="l">
              <a:spcBef>
                <a:spcPts val="1200"/>
              </a:spcBef>
              <a:spcAft>
                <a:spcPts val="0"/>
              </a:spcAft>
              <a:buNone/>
            </a:pPr>
            <a:r>
              <a:rPr lang="en" sz="1600">
                <a:solidFill>
                  <a:srgbClr val="FFFFFF"/>
                </a:solidFill>
              </a:rPr>
              <a:t>Learning in a Neuron : </a:t>
            </a:r>
            <a:endParaRPr sz="1600">
              <a:solidFill>
                <a:srgbClr val="FFFFFF"/>
              </a:solidFill>
            </a:endParaRPr>
          </a:p>
          <a:p>
            <a:pPr indent="0" lvl="0" marL="457200" rtl="0" algn="l">
              <a:spcBef>
                <a:spcPts val="1200"/>
              </a:spcBef>
              <a:spcAft>
                <a:spcPts val="0"/>
              </a:spcAft>
              <a:buNone/>
            </a:pPr>
            <a:r>
              <a:rPr lang="en" sz="1600">
                <a:solidFill>
                  <a:srgbClr val="FFFFFF"/>
                </a:solidFill>
              </a:rPr>
              <a:t>Adjusting the weights and bias</a:t>
            </a:r>
            <a:endParaRPr sz="1600">
              <a:solidFill>
                <a:srgbClr val="FFFFFF"/>
              </a:solidFill>
            </a:endParaRPr>
          </a:p>
          <a:p>
            <a:pPr indent="0" lvl="0" marL="0" rtl="0" algn="l">
              <a:lnSpc>
                <a:spcPct val="100000"/>
              </a:lnSpc>
              <a:spcBef>
                <a:spcPts val="1200"/>
              </a:spcBef>
              <a:spcAft>
                <a:spcPts val="0"/>
              </a:spcAft>
              <a:buNone/>
            </a:pPr>
            <a:r>
              <a:t/>
            </a:r>
            <a:endParaRPr sz="1600">
              <a:solidFill>
                <a:srgbClr val="FFFFFF"/>
              </a:solidFill>
            </a:endParaRPr>
          </a:p>
          <a:p>
            <a:pPr indent="0" lvl="0" marL="457200" rtl="0" algn="just">
              <a:spcBef>
                <a:spcPts val="1600"/>
              </a:spcBef>
              <a:spcAft>
                <a:spcPts val="1600"/>
              </a:spcAft>
              <a:buNone/>
            </a:pPr>
            <a:r>
              <a:t/>
            </a:r>
            <a:endParaRPr/>
          </a:p>
        </p:txBody>
      </p:sp>
      <p:sp>
        <p:nvSpPr>
          <p:cNvPr id="662" name="Google Shape;662;p34"/>
          <p:cNvSpPr txBox="1"/>
          <p:nvPr>
            <p:ph idx="6" type="ctrTitle"/>
          </p:nvPr>
        </p:nvSpPr>
        <p:spPr>
          <a:xfrm>
            <a:off x="500250" y="235375"/>
            <a:ext cx="5691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t>WHAT ARE NEURONS ?</a:t>
            </a:r>
            <a:endParaRPr b="1" sz="3100"/>
          </a:p>
        </p:txBody>
      </p:sp>
      <p:sp>
        <p:nvSpPr>
          <p:cNvPr id="663" name="Google Shape;663;p34"/>
          <p:cNvSpPr txBox="1"/>
          <p:nvPr/>
        </p:nvSpPr>
        <p:spPr>
          <a:xfrm>
            <a:off x="5425600" y="3794400"/>
            <a:ext cx="30000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500">
                <a:solidFill>
                  <a:schemeClr val="lt1"/>
                </a:solidFill>
                <a:latin typeface="Maven Pro"/>
                <a:ea typeface="Maven Pro"/>
                <a:cs typeface="Maven Pro"/>
                <a:sym typeface="Maven Pro"/>
              </a:rPr>
              <a:t>Single Neuron with two Input and one output</a:t>
            </a:r>
            <a:endParaRPr b="1" sz="1500">
              <a:solidFill>
                <a:schemeClr val="lt1"/>
              </a:solidFill>
              <a:latin typeface="Maven Pro"/>
              <a:ea typeface="Maven Pro"/>
              <a:cs typeface="Maven Pro"/>
              <a:sym typeface="Maven Pro"/>
            </a:endParaRPr>
          </a:p>
        </p:txBody>
      </p:sp>
      <p:pic>
        <p:nvPicPr>
          <p:cNvPr id="664" name="Google Shape;664;p34"/>
          <p:cNvPicPr preferRelativeResize="0"/>
          <p:nvPr/>
        </p:nvPicPr>
        <p:blipFill>
          <a:blip r:embed="rId3">
            <a:alphaModFix/>
          </a:blip>
          <a:stretch>
            <a:fillRect/>
          </a:stretch>
        </p:blipFill>
        <p:spPr>
          <a:xfrm>
            <a:off x="5152975" y="1466175"/>
            <a:ext cx="3738050" cy="210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5"/>
          <p:cNvSpPr txBox="1"/>
          <p:nvPr>
            <p:ph idx="4294967295" type="body"/>
          </p:nvPr>
        </p:nvSpPr>
        <p:spPr>
          <a:xfrm>
            <a:off x="562250" y="1567600"/>
            <a:ext cx="4356600" cy="2033100"/>
          </a:xfrm>
          <a:prstGeom prst="rect">
            <a:avLst/>
          </a:prstGeom>
        </p:spPr>
        <p:txBody>
          <a:bodyPr anchorCtr="0" anchor="t" bIns="91425" lIns="91425" spcFirstLastPara="1" rIns="114900" wrap="square" tIns="91425">
            <a:noAutofit/>
          </a:bodyPr>
          <a:lstStyle/>
          <a:p>
            <a:pPr indent="0" lvl="0" marL="0" rtl="0" algn="l">
              <a:spcBef>
                <a:spcPts val="1200"/>
              </a:spcBef>
              <a:spcAft>
                <a:spcPts val="0"/>
              </a:spcAft>
              <a:buNone/>
            </a:pPr>
            <a:r>
              <a:rPr lang="en"/>
              <a:t>L</a:t>
            </a:r>
            <a:r>
              <a:rPr lang="en"/>
              <a:t>inear Equation : </a:t>
            </a:r>
            <a:endParaRPr/>
          </a:p>
          <a:p>
            <a:pPr indent="0" lvl="0" marL="0" rtl="0" algn="l">
              <a:spcBef>
                <a:spcPts val="1200"/>
              </a:spcBef>
              <a:spcAft>
                <a:spcPts val="1200"/>
              </a:spcAft>
              <a:buNone/>
            </a:pPr>
            <a:r>
              <a:rPr lang="en"/>
              <a:t>y = w1*x1 + w2*x2 + ..... + wn*xn + b</a:t>
            </a:r>
            <a:endParaRPr/>
          </a:p>
        </p:txBody>
      </p:sp>
      <p:sp>
        <p:nvSpPr>
          <p:cNvPr id="670" name="Google Shape;670;p35"/>
          <p:cNvSpPr txBox="1"/>
          <p:nvPr>
            <p:ph idx="6" type="ctrTitle"/>
          </p:nvPr>
        </p:nvSpPr>
        <p:spPr>
          <a:xfrm>
            <a:off x="562250" y="187300"/>
            <a:ext cx="8104200" cy="122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t>Neurons with Multiple Inputs and </a:t>
            </a:r>
            <a:endParaRPr b="1" sz="3100"/>
          </a:p>
          <a:p>
            <a:pPr indent="0" lvl="0" marL="0" rtl="0" algn="l">
              <a:spcBef>
                <a:spcPts val="0"/>
              </a:spcBef>
              <a:spcAft>
                <a:spcPts val="0"/>
              </a:spcAft>
              <a:buNone/>
            </a:pPr>
            <a:r>
              <a:rPr b="1" lang="en" sz="3100"/>
              <a:t>Single Output :</a:t>
            </a:r>
            <a:endParaRPr b="1" sz="3100"/>
          </a:p>
        </p:txBody>
      </p:sp>
      <p:pic>
        <p:nvPicPr>
          <p:cNvPr id="671" name="Google Shape;671;p35"/>
          <p:cNvPicPr preferRelativeResize="0"/>
          <p:nvPr/>
        </p:nvPicPr>
        <p:blipFill>
          <a:blip r:embed="rId3">
            <a:alphaModFix/>
          </a:blip>
          <a:stretch>
            <a:fillRect/>
          </a:stretch>
        </p:blipFill>
        <p:spPr>
          <a:xfrm>
            <a:off x="5061850" y="1567600"/>
            <a:ext cx="3761550" cy="2302150"/>
          </a:xfrm>
          <a:prstGeom prst="rect">
            <a:avLst/>
          </a:prstGeom>
          <a:noFill/>
          <a:ln>
            <a:noFill/>
          </a:ln>
        </p:spPr>
      </p:pic>
      <p:sp>
        <p:nvSpPr>
          <p:cNvPr id="672" name="Google Shape;672;p35"/>
          <p:cNvSpPr txBox="1"/>
          <p:nvPr/>
        </p:nvSpPr>
        <p:spPr>
          <a:xfrm>
            <a:off x="562250" y="2973425"/>
            <a:ext cx="3943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800">
                <a:solidFill>
                  <a:schemeClr val="lt1"/>
                </a:solidFill>
                <a:latin typeface="Maven Pro"/>
                <a:ea typeface="Maven Pro"/>
                <a:cs typeface="Maven Pro"/>
                <a:sym typeface="Maven Pro"/>
              </a:rPr>
              <a:t>Bias(b) is added implicitly here. </a:t>
            </a:r>
            <a:endParaRPr>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6"/>
          <p:cNvSpPr txBox="1"/>
          <p:nvPr>
            <p:ph type="ctrTitle"/>
          </p:nvPr>
        </p:nvSpPr>
        <p:spPr>
          <a:xfrm>
            <a:off x="374850" y="347025"/>
            <a:ext cx="85818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t>Now Let's Make our own Neuron!</a:t>
            </a:r>
            <a:endParaRPr b="1" sz="3600"/>
          </a:p>
        </p:txBody>
      </p:sp>
      <p:pic>
        <p:nvPicPr>
          <p:cNvPr id="678" name="Google Shape;678;p36"/>
          <p:cNvPicPr preferRelativeResize="0"/>
          <p:nvPr/>
        </p:nvPicPr>
        <p:blipFill>
          <a:blip r:embed="rId3">
            <a:alphaModFix/>
          </a:blip>
          <a:stretch>
            <a:fillRect/>
          </a:stretch>
        </p:blipFill>
        <p:spPr>
          <a:xfrm>
            <a:off x="2089350" y="1357425"/>
            <a:ext cx="5361401" cy="292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7"/>
          <p:cNvSpPr txBox="1"/>
          <p:nvPr>
            <p:ph idx="4" type="ctrTitle"/>
          </p:nvPr>
        </p:nvSpPr>
        <p:spPr>
          <a:xfrm>
            <a:off x="618825" y="411675"/>
            <a:ext cx="615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t>REQUIRED </a:t>
            </a:r>
            <a:r>
              <a:rPr b="1" lang="en" sz="3100"/>
              <a:t>CODE</a:t>
            </a:r>
            <a:r>
              <a:rPr b="1" lang="en" sz="3100"/>
              <a:t> :</a:t>
            </a:r>
            <a:endParaRPr b="1" sz="3100"/>
          </a:p>
        </p:txBody>
      </p:sp>
      <p:sp>
        <p:nvSpPr>
          <p:cNvPr id="684" name="Google Shape;684;p37"/>
          <p:cNvSpPr txBox="1"/>
          <p:nvPr>
            <p:ph type="ctrTitle"/>
          </p:nvPr>
        </p:nvSpPr>
        <p:spPr>
          <a:xfrm>
            <a:off x="181699" y="1658700"/>
            <a:ext cx="2407200" cy="40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900"/>
              <a:t>Importing libraries</a:t>
            </a:r>
            <a:endParaRPr sz="1900"/>
          </a:p>
        </p:txBody>
      </p:sp>
      <p:sp>
        <p:nvSpPr>
          <p:cNvPr id="685" name="Google Shape;685;p37"/>
          <p:cNvSpPr txBox="1"/>
          <p:nvPr>
            <p:ph idx="2" type="ctrTitle"/>
          </p:nvPr>
        </p:nvSpPr>
        <p:spPr>
          <a:xfrm>
            <a:off x="6511450" y="1371350"/>
            <a:ext cx="240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t>Creating</a:t>
            </a:r>
            <a:r>
              <a:rPr lang="en" sz="2000"/>
              <a:t> a neuron </a:t>
            </a:r>
            <a:endParaRPr sz="2000"/>
          </a:p>
        </p:txBody>
      </p:sp>
      <p:cxnSp>
        <p:nvCxnSpPr>
          <p:cNvPr id="686" name="Google Shape;686;p37"/>
          <p:cNvCxnSpPr/>
          <p:nvPr/>
        </p:nvCxnSpPr>
        <p:spPr>
          <a:xfrm rot="5400000">
            <a:off x="6558250" y="2717450"/>
            <a:ext cx="2192400" cy="655800"/>
          </a:xfrm>
          <a:prstGeom prst="bentConnector3">
            <a:avLst>
              <a:gd fmla="val 99995" name="adj1"/>
            </a:avLst>
          </a:prstGeom>
          <a:noFill/>
          <a:ln cap="flat" cmpd="sng" w="9525">
            <a:solidFill>
              <a:schemeClr val="accent3"/>
            </a:solidFill>
            <a:prstDash val="solid"/>
            <a:round/>
            <a:headEnd len="med" w="med" type="none"/>
            <a:tailEnd len="med" w="med" type="none"/>
          </a:ln>
          <a:effectLst>
            <a:outerShdw blurRad="57150" rotWithShape="0" algn="bl" dir="5400000" dist="19050">
              <a:srgbClr val="000000">
                <a:alpha val="0"/>
              </a:srgbClr>
            </a:outerShdw>
          </a:effectLst>
        </p:spPr>
      </p:cxnSp>
      <p:pic>
        <p:nvPicPr>
          <p:cNvPr id="687" name="Google Shape;687;p37"/>
          <p:cNvPicPr preferRelativeResize="0"/>
          <p:nvPr/>
        </p:nvPicPr>
        <p:blipFill>
          <a:blip r:embed="rId3">
            <a:alphaModFix/>
          </a:blip>
          <a:stretch>
            <a:fillRect/>
          </a:stretch>
        </p:blipFill>
        <p:spPr>
          <a:xfrm>
            <a:off x="1838777" y="2186052"/>
            <a:ext cx="5590100" cy="2330150"/>
          </a:xfrm>
          <a:prstGeom prst="rect">
            <a:avLst/>
          </a:prstGeom>
          <a:noFill/>
          <a:ln>
            <a:noFill/>
          </a:ln>
        </p:spPr>
      </p:pic>
      <p:cxnSp>
        <p:nvCxnSpPr>
          <p:cNvPr id="688" name="Google Shape;688;p37"/>
          <p:cNvCxnSpPr/>
          <p:nvPr/>
        </p:nvCxnSpPr>
        <p:spPr>
          <a:xfrm>
            <a:off x="983825" y="2033475"/>
            <a:ext cx="918300" cy="515400"/>
          </a:xfrm>
          <a:prstGeom prst="bentConnector3">
            <a:avLst>
              <a:gd fmla="val 102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8"/>
          <p:cNvSpPr txBox="1"/>
          <p:nvPr>
            <p:ph type="ctrTitle"/>
          </p:nvPr>
        </p:nvSpPr>
        <p:spPr>
          <a:xfrm>
            <a:off x="2009237" y="2370775"/>
            <a:ext cx="37959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LAYERS</a:t>
            </a:r>
            <a:r>
              <a:rPr lang="en"/>
              <a:t> </a:t>
            </a:r>
            <a:endParaRPr/>
          </a:p>
        </p:txBody>
      </p:sp>
      <p:sp>
        <p:nvSpPr>
          <p:cNvPr id="694" name="Google Shape;694;p38"/>
          <p:cNvSpPr/>
          <p:nvPr/>
        </p:nvSpPr>
        <p:spPr>
          <a:xfrm>
            <a:off x="5790875" y="2317225"/>
            <a:ext cx="1085100" cy="108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sp>
        <p:nvSpPr>
          <p:cNvPr id="696" name="Google Shape;696;p38"/>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 name="Google Shape;698;p38"/>
          <p:cNvCxnSpPr/>
          <p:nvPr/>
        </p:nvCxnSpPr>
        <p:spPr>
          <a:xfrm>
            <a:off x="6333400" y="2961700"/>
            <a:ext cx="0" cy="9780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9"/>
          <p:cNvSpPr txBox="1"/>
          <p:nvPr>
            <p:ph idx="4294967295" type="body"/>
          </p:nvPr>
        </p:nvSpPr>
        <p:spPr>
          <a:xfrm>
            <a:off x="467000" y="943500"/>
            <a:ext cx="8421900" cy="1614600"/>
          </a:xfrm>
          <a:prstGeom prst="rect">
            <a:avLst/>
          </a:prstGeom>
        </p:spPr>
        <p:txBody>
          <a:bodyPr anchorCtr="0" anchor="t" bIns="91425" lIns="91425" spcFirstLastPara="1" rIns="114900" wrap="square" tIns="91425">
            <a:noAutofit/>
          </a:bodyPr>
          <a:lstStyle/>
          <a:p>
            <a:pPr indent="0" lvl="0" marL="0" rtl="0" algn="just">
              <a:lnSpc>
                <a:spcPct val="100000"/>
              </a:lnSpc>
              <a:spcBef>
                <a:spcPts val="0"/>
              </a:spcBef>
              <a:spcAft>
                <a:spcPts val="0"/>
              </a:spcAft>
              <a:buNone/>
            </a:pPr>
            <a:r>
              <a:rPr lang="en" sz="1700">
                <a:solidFill>
                  <a:srgbClr val="FFFFFF"/>
                </a:solidFill>
              </a:rPr>
              <a:t>Adding layers helps you build more complex neural networks from linear units .</a:t>
            </a:r>
            <a:endParaRPr sz="1700">
              <a:solidFill>
                <a:srgbClr val="FFFFFF"/>
              </a:solidFill>
            </a:endParaRPr>
          </a:p>
          <a:p>
            <a:pPr indent="0" lvl="0" marL="0" rtl="0" algn="ctr">
              <a:spcBef>
                <a:spcPts val="1600"/>
              </a:spcBef>
              <a:spcAft>
                <a:spcPts val="0"/>
              </a:spcAft>
              <a:buNone/>
            </a:pPr>
            <a:r>
              <a:rPr lang="en" sz="1700">
                <a:solidFill>
                  <a:srgbClr val="FFFFFF"/>
                </a:solidFill>
              </a:rPr>
              <a:t>Think of layers like data transformation.</a:t>
            </a:r>
            <a:endParaRPr sz="1700">
              <a:solidFill>
                <a:srgbClr val="FFFFFF"/>
              </a:solidFill>
            </a:endParaRPr>
          </a:p>
          <a:p>
            <a:pPr indent="0" lvl="0" marL="0" rtl="0" algn="just">
              <a:lnSpc>
                <a:spcPct val="100000"/>
              </a:lnSpc>
              <a:spcBef>
                <a:spcPts val="1200"/>
              </a:spcBef>
              <a:spcAft>
                <a:spcPts val="0"/>
              </a:spcAft>
              <a:buNone/>
            </a:pPr>
            <a:r>
              <a:rPr lang="en" sz="1700">
                <a:solidFill>
                  <a:schemeClr val="accent5"/>
                </a:solidFill>
              </a:rPr>
              <a:t>Dense Layer</a:t>
            </a:r>
            <a:r>
              <a:rPr lang="en" sz="1700">
                <a:solidFill>
                  <a:srgbClr val="FFFFFF"/>
                </a:solidFill>
              </a:rPr>
              <a:t>: Neurons in the layer </a:t>
            </a:r>
            <a:r>
              <a:rPr lang="en" sz="1700">
                <a:solidFill>
                  <a:srgbClr val="FFFFFF"/>
                </a:solidFill>
              </a:rPr>
              <a:t>receive</a:t>
            </a:r>
            <a:r>
              <a:rPr lang="en" sz="1700">
                <a:solidFill>
                  <a:srgbClr val="FFFFFF"/>
                </a:solidFill>
              </a:rPr>
              <a:t> input from each neuron of the previous layer</a:t>
            </a:r>
            <a:endParaRPr sz="1700">
              <a:solidFill>
                <a:srgbClr val="FFFFFF"/>
              </a:solidFill>
            </a:endParaRPr>
          </a:p>
          <a:p>
            <a:pPr indent="0" lvl="0" marL="0" rtl="0" algn="just">
              <a:lnSpc>
                <a:spcPct val="100000"/>
              </a:lnSpc>
              <a:spcBef>
                <a:spcPts val="1600"/>
              </a:spcBef>
              <a:spcAft>
                <a:spcPts val="0"/>
              </a:spcAft>
              <a:buNone/>
            </a:pPr>
            <a:r>
              <a:t/>
            </a:r>
            <a:endParaRPr sz="2400"/>
          </a:p>
          <a:p>
            <a:pPr indent="0" lvl="0" marL="457200" rtl="0" algn="just">
              <a:spcBef>
                <a:spcPts val="1600"/>
              </a:spcBef>
              <a:spcAft>
                <a:spcPts val="1600"/>
              </a:spcAft>
              <a:buNone/>
            </a:pPr>
            <a:r>
              <a:t/>
            </a:r>
            <a:endParaRPr sz="1900"/>
          </a:p>
        </p:txBody>
      </p:sp>
      <p:sp>
        <p:nvSpPr>
          <p:cNvPr id="704" name="Google Shape;704;p39"/>
          <p:cNvSpPr txBox="1"/>
          <p:nvPr>
            <p:ph idx="6" type="ctrTitle"/>
          </p:nvPr>
        </p:nvSpPr>
        <p:spPr>
          <a:xfrm>
            <a:off x="2181600" y="208175"/>
            <a:ext cx="4780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t>WHAT ARE LAYERS ?</a:t>
            </a:r>
            <a:endParaRPr b="1" sz="3100"/>
          </a:p>
        </p:txBody>
      </p:sp>
      <p:pic>
        <p:nvPicPr>
          <p:cNvPr id="705" name="Google Shape;705;p39"/>
          <p:cNvPicPr preferRelativeResize="0"/>
          <p:nvPr/>
        </p:nvPicPr>
        <p:blipFill rotWithShape="1">
          <a:blip r:embed="rId3">
            <a:alphaModFix/>
          </a:blip>
          <a:srcRect b="0" l="3073" r="3521" t="0"/>
          <a:stretch/>
        </p:blipFill>
        <p:spPr>
          <a:xfrm>
            <a:off x="1143100" y="2558100"/>
            <a:ext cx="7035998" cy="233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40"/>
          <p:cNvPicPr preferRelativeResize="0"/>
          <p:nvPr/>
        </p:nvPicPr>
        <p:blipFill rotWithShape="1">
          <a:blip r:embed="rId3">
            <a:alphaModFix/>
          </a:blip>
          <a:srcRect b="49911" l="25881" r="62279" t="34935"/>
          <a:stretch/>
        </p:blipFill>
        <p:spPr>
          <a:xfrm>
            <a:off x="862000" y="1368250"/>
            <a:ext cx="2810650" cy="2248525"/>
          </a:xfrm>
          <a:prstGeom prst="rect">
            <a:avLst/>
          </a:prstGeom>
          <a:noFill/>
          <a:ln>
            <a:noFill/>
          </a:ln>
        </p:spPr>
      </p:pic>
      <p:sp>
        <p:nvSpPr>
          <p:cNvPr id="711" name="Google Shape;711;p40"/>
          <p:cNvSpPr txBox="1"/>
          <p:nvPr>
            <p:ph idx="4" type="ctrTitle"/>
          </p:nvPr>
        </p:nvSpPr>
        <p:spPr>
          <a:xfrm>
            <a:off x="594475" y="3738600"/>
            <a:ext cx="37959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aven Pro"/>
                <a:ea typeface="Maven Pro"/>
                <a:cs typeface="Maven Pro"/>
                <a:sym typeface="Maven Pro"/>
              </a:rPr>
              <a:t>A dense Layer of two linear units receiving two inputs and a bias .</a:t>
            </a:r>
            <a:endParaRPr sz="1800">
              <a:latin typeface="Maven Pro"/>
              <a:ea typeface="Maven Pro"/>
              <a:cs typeface="Maven Pro"/>
              <a:sym typeface="Maven Pro"/>
            </a:endParaRPr>
          </a:p>
        </p:txBody>
      </p:sp>
      <p:pic>
        <p:nvPicPr>
          <p:cNvPr id="712" name="Google Shape;712;p40"/>
          <p:cNvPicPr preferRelativeResize="0"/>
          <p:nvPr/>
        </p:nvPicPr>
        <p:blipFill rotWithShape="1">
          <a:blip r:embed="rId3">
            <a:alphaModFix/>
          </a:blip>
          <a:srcRect b="22210" l="21107" r="58299" t="53077"/>
          <a:stretch/>
        </p:blipFill>
        <p:spPr>
          <a:xfrm>
            <a:off x="4918750" y="1148100"/>
            <a:ext cx="3454019" cy="2590499"/>
          </a:xfrm>
          <a:prstGeom prst="rect">
            <a:avLst/>
          </a:prstGeom>
          <a:noFill/>
          <a:ln>
            <a:noFill/>
          </a:ln>
        </p:spPr>
      </p:pic>
      <p:sp>
        <p:nvSpPr>
          <p:cNvPr id="713" name="Google Shape;713;p40"/>
          <p:cNvSpPr txBox="1"/>
          <p:nvPr>
            <p:ph idx="4" type="ctrTitle"/>
          </p:nvPr>
        </p:nvSpPr>
        <p:spPr>
          <a:xfrm>
            <a:off x="4747813" y="3785450"/>
            <a:ext cx="3795900" cy="7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Maven Pro"/>
                <a:ea typeface="Maven Pro"/>
                <a:cs typeface="Maven Pro"/>
                <a:sym typeface="Maven Pro"/>
              </a:rPr>
              <a:t>A stack of dense layers makes a fully connected network .</a:t>
            </a:r>
            <a:endParaRPr sz="1800">
              <a:latin typeface="Maven Pro"/>
              <a:ea typeface="Maven Pro"/>
              <a:cs typeface="Maven Pro"/>
              <a:sym typeface="Maven Pro"/>
            </a:endParaRPr>
          </a:p>
        </p:txBody>
      </p:sp>
      <p:sp>
        <p:nvSpPr>
          <p:cNvPr id="714" name="Google Shape;714;p40"/>
          <p:cNvSpPr txBox="1"/>
          <p:nvPr>
            <p:ph idx="4" type="ctrTitle"/>
          </p:nvPr>
        </p:nvSpPr>
        <p:spPr>
          <a:xfrm>
            <a:off x="522050" y="290800"/>
            <a:ext cx="3795900" cy="63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latin typeface="Share Tech"/>
                <a:ea typeface="Share Tech"/>
                <a:cs typeface="Share Tech"/>
                <a:sym typeface="Share Tech"/>
              </a:rPr>
              <a:t>Examples :</a:t>
            </a:r>
            <a:endParaRPr b="1" sz="3300">
              <a:latin typeface="Share Tech"/>
              <a:ea typeface="Share Tech"/>
              <a:cs typeface="Share Tech"/>
              <a:sym typeface="Share Tech"/>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1"/>
          <p:cNvSpPr txBox="1"/>
          <p:nvPr/>
        </p:nvSpPr>
        <p:spPr>
          <a:xfrm>
            <a:off x="459075" y="262325"/>
            <a:ext cx="5630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3000">
                <a:solidFill>
                  <a:schemeClr val="lt1"/>
                </a:solidFill>
                <a:latin typeface="Share Tech"/>
                <a:ea typeface="Share Tech"/>
                <a:cs typeface="Share Tech"/>
                <a:sym typeface="Share Tech"/>
              </a:rPr>
              <a:t>Problem :</a:t>
            </a:r>
            <a:r>
              <a:rPr b="1" lang="en" sz="2800">
                <a:solidFill>
                  <a:schemeClr val="lt1"/>
                </a:solidFill>
                <a:latin typeface="Share Tech"/>
                <a:ea typeface="Share Tech"/>
                <a:cs typeface="Share Tech"/>
                <a:sym typeface="Share Tech"/>
              </a:rPr>
              <a:t> </a:t>
            </a:r>
            <a:endParaRPr b="1" sz="2600">
              <a:solidFill>
                <a:schemeClr val="lt1"/>
              </a:solidFill>
              <a:latin typeface="Share Tech"/>
              <a:ea typeface="Share Tech"/>
              <a:cs typeface="Share Tech"/>
              <a:sym typeface="Share Tech"/>
            </a:endParaRPr>
          </a:p>
        </p:txBody>
      </p:sp>
      <p:sp>
        <p:nvSpPr>
          <p:cNvPr id="720" name="Google Shape;720;p41"/>
          <p:cNvSpPr txBox="1"/>
          <p:nvPr/>
        </p:nvSpPr>
        <p:spPr>
          <a:xfrm>
            <a:off x="459075" y="1212800"/>
            <a:ext cx="7392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solidFill>
                  <a:schemeClr val="lt1"/>
                </a:solidFill>
                <a:latin typeface="Maven Pro"/>
                <a:ea typeface="Maven Pro"/>
                <a:cs typeface="Maven Pro"/>
                <a:sym typeface="Maven Pro"/>
              </a:rPr>
              <a:t>Simply making Dense layers always maps a linear relationship .</a:t>
            </a:r>
            <a:endParaRPr sz="1900">
              <a:solidFill>
                <a:schemeClr val="lt1"/>
              </a:solidFill>
              <a:latin typeface="Maven Pro"/>
              <a:ea typeface="Maven Pro"/>
              <a:cs typeface="Maven Pro"/>
              <a:sym typeface="Maven Pro"/>
            </a:endParaRPr>
          </a:p>
        </p:txBody>
      </p:sp>
      <p:pic>
        <p:nvPicPr>
          <p:cNvPr id="721" name="Google Shape;721;p41"/>
          <p:cNvPicPr preferRelativeResize="0"/>
          <p:nvPr/>
        </p:nvPicPr>
        <p:blipFill>
          <a:blip r:embed="rId3">
            <a:alphaModFix/>
          </a:blip>
          <a:stretch>
            <a:fillRect/>
          </a:stretch>
        </p:blipFill>
        <p:spPr>
          <a:xfrm>
            <a:off x="4940975" y="2024050"/>
            <a:ext cx="3444225" cy="2583200"/>
          </a:xfrm>
          <a:prstGeom prst="rect">
            <a:avLst/>
          </a:prstGeom>
          <a:noFill/>
          <a:ln>
            <a:noFill/>
          </a:ln>
        </p:spPr>
      </p:pic>
      <p:sp>
        <p:nvSpPr>
          <p:cNvPr id="722" name="Google Shape;722;p41"/>
          <p:cNvSpPr txBox="1"/>
          <p:nvPr/>
        </p:nvSpPr>
        <p:spPr>
          <a:xfrm>
            <a:off x="459075" y="2288875"/>
            <a:ext cx="42255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900">
                <a:solidFill>
                  <a:schemeClr val="lt1"/>
                </a:solidFill>
                <a:latin typeface="Maven Pro"/>
                <a:ea typeface="Maven Pro"/>
                <a:cs typeface="Maven Pro"/>
                <a:sym typeface="Maven Pro"/>
              </a:rPr>
              <a:t>But How to Model </a:t>
            </a:r>
            <a:r>
              <a:rPr lang="en" sz="1900">
                <a:solidFill>
                  <a:schemeClr val="lt1"/>
                </a:solidFill>
                <a:latin typeface="Maven Pro"/>
                <a:ea typeface="Maven Pro"/>
                <a:cs typeface="Maven Pro"/>
                <a:sym typeface="Maven Pro"/>
              </a:rPr>
              <a:t>Nonlinear</a:t>
            </a:r>
            <a:r>
              <a:rPr lang="en" sz="1900">
                <a:solidFill>
                  <a:schemeClr val="lt1"/>
                </a:solidFill>
                <a:latin typeface="Maven Pro"/>
                <a:ea typeface="Maven Pro"/>
                <a:cs typeface="Maven Pro"/>
                <a:sym typeface="Maven Pro"/>
              </a:rPr>
              <a:t> Functions?</a:t>
            </a:r>
            <a:endParaRPr sz="1900">
              <a:solidFill>
                <a:schemeClr val="lt1"/>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2"/>
          <p:cNvSpPr txBox="1"/>
          <p:nvPr>
            <p:ph type="ctrTitle"/>
          </p:nvPr>
        </p:nvSpPr>
        <p:spPr>
          <a:xfrm>
            <a:off x="1994987" y="2570875"/>
            <a:ext cx="37959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ACTIVATION FUNCTIONS</a:t>
            </a:r>
            <a:r>
              <a:rPr lang="en"/>
              <a:t> </a:t>
            </a:r>
            <a:endParaRPr/>
          </a:p>
        </p:txBody>
      </p:sp>
      <p:sp>
        <p:nvSpPr>
          <p:cNvPr id="728" name="Google Shape;728;p42"/>
          <p:cNvSpPr/>
          <p:nvPr/>
        </p:nvSpPr>
        <p:spPr>
          <a:xfrm>
            <a:off x="5790875" y="2317225"/>
            <a:ext cx="1085100" cy="108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2"/>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730" name="Google Shape;730;p42"/>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2"/>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 name="Google Shape;732;p42"/>
          <p:cNvCxnSpPr/>
          <p:nvPr/>
        </p:nvCxnSpPr>
        <p:spPr>
          <a:xfrm>
            <a:off x="6333400" y="2961700"/>
            <a:ext cx="0" cy="9780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3"/>
          <p:cNvSpPr txBox="1"/>
          <p:nvPr>
            <p:ph type="ctrTitle"/>
          </p:nvPr>
        </p:nvSpPr>
        <p:spPr>
          <a:xfrm>
            <a:off x="1519500" y="580600"/>
            <a:ext cx="644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FFFFFF"/>
                </a:solidFill>
              </a:rPr>
              <a:t>Solution: Activation Functions</a:t>
            </a:r>
            <a:endParaRPr b="1" sz="4900"/>
          </a:p>
        </p:txBody>
      </p:sp>
      <p:sp>
        <p:nvSpPr>
          <p:cNvPr id="738" name="Google Shape;738;p43"/>
          <p:cNvSpPr txBox="1"/>
          <p:nvPr/>
        </p:nvSpPr>
        <p:spPr>
          <a:xfrm>
            <a:off x="774825" y="1902725"/>
            <a:ext cx="3113400" cy="238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lt1"/>
                </a:solidFill>
                <a:latin typeface="Maven Pro"/>
                <a:ea typeface="Maven Pro"/>
                <a:cs typeface="Maven Pro"/>
                <a:sym typeface="Maven Pro"/>
              </a:rPr>
              <a:t>An Activation Function decides whether a neuron should be activated or not. This means that it will decide whether the neuron's input to the network is important or not in the process of prediction using simpler mathematical operations.</a:t>
            </a:r>
            <a:endParaRPr>
              <a:solidFill>
                <a:schemeClr val="lt1"/>
              </a:solidFill>
              <a:latin typeface="Maven Pro"/>
              <a:ea typeface="Maven Pro"/>
              <a:cs typeface="Maven Pro"/>
              <a:sym typeface="Maven Pro"/>
            </a:endParaRPr>
          </a:p>
          <a:p>
            <a:pPr indent="0" lvl="0" marL="0" rtl="0" algn="just">
              <a:lnSpc>
                <a:spcPct val="115000"/>
              </a:lnSpc>
              <a:spcBef>
                <a:spcPts val="0"/>
              </a:spcBef>
              <a:spcAft>
                <a:spcPts val="0"/>
              </a:spcAft>
              <a:buNone/>
            </a:pPr>
            <a:r>
              <a:t/>
            </a:r>
            <a:endParaRPr>
              <a:solidFill>
                <a:schemeClr val="lt1"/>
              </a:solidFill>
              <a:highlight>
                <a:schemeClr val="dk1"/>
              </a:highlight>
              <a:latin typeface="Maven Pro"/>
              <a:ea typeface="Maven Pro"/>
              <a:cs typeface="Maven Pro"/>
              <a:sym typeface="Maven Pro"/>
            </a:endParaRPr>
          </a:p>
        </p:txBody>
      </p:sp>
      <p:pic>
        <p:nvPicPr>
          <p:cNvPr id="739" name="Google Shape;739;p43"/>
          <p:cNvPicPr preferRelativeResize="0"/>
          <p:nvPr/>
        </p:nvPicPr>
        <p:blipFill>
          <a:blip r:embed="rId3">
            <a:alphaModFix/>
          </a:blip>
          <a:stretch>
            <a:fillRect/>
          </a:stretch>
        </p:blipFill>
        <p:spPr>
          <a:xfrm>
            <a:off x="4177326" y="1902725"/>
            <a:ext cx="4513299" cy="2136775"/>
          </a:xfrm>
          <a:prstGeom prst="rect">
            <a:avLst/>
          </a:prstGeom>
          <a:noFill/>
          <a:ln>
            <a:noFill/>
          </a:ln>
        </p:spPr>
      </p:pic>
      <p:sp>
        <p:nvSpPr>
          <p:cNvPr id="740" name="Google Shape;740;p43"/>
          <p:cNvSpPr/>
          <p:nvPr/>
        </p:nvSpPr>
        <p:spPr>
          <a:xfrm>
            <a:off x="682749" y="493875"/>
            <a:ext cx="636000" cy="653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3"/>
          <p:cNvGrpSpPr/>
          <p:nvPr/>
        </p:nvGrpSpPr>
        <p:grpSpPr>
          <a:xfrm>
            <a:off x="774815" y="580603"/>
            <a:ext cx="451864" cy="479924"/>
            <a:chOff x="1768821" y="3361108"/>
            <a:chExt cx="278739" cy="339073"/>
          </a:xfrm>
        </p:grpSpPr>
        <p:sp>
          <p:nvSpPr>
            <p:cNvPr id="742" name="Google Shape;742;p4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3" name="Google Shape;743;p4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4" name="Google Shape;744;p4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5" name="Google Shape;745;p4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6" name="Google Shape;746;p4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7" name="Google Shape;747;p4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8" name="Google Shape;748;p4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49" name="Google Shape;749;p4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0" name="Google Shape;750;p4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1" name="Google Shape;751;p4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2" name="Google Shape;752;p4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6"/>
          <p:cNvSpPr txBox="1"/>
          <p:nvPr>
            <p:ph type="ctrTitle"/>
          </p:nvPr>
        </p:nvSpPr>
        <p:spPr>
          <a:xfrm>
            <a:off x="1490125" y="1200650"/>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 TO</a:t>
            </a:r>
            <a:endParaRPr/>
          </a:p>
          <a:p>
            <a:pPr indent="0" lvl="0" marL="0" rtl="0" algn="ctr">
              <a:spcBef>
                <a:spcPts val="0"/>
              </a:spcBef>
              <a:spcAft>
                <a:spcPts val="0"/>
              </a:spcAft>
              <a:buNone/>
            </a:pPr>
            <a:r>
              <a:rPr lang="en"/>
              <a:t>DEEP </a:t>
            </a:r>
            <a:r>
              <a:rPr lang="en">
                <a:solidFill>
                  <a:schemeClr val="accent2"/>
                </a:solidFill>
              </a:rPr>
              <a:t>LEARNING</a:t>
            </a:r>
            <a:r>
              <a:rPr lang="en"/>
              <a:t> </a:t>
            </a:r>
            <a:endParaRPr/>
          </a:p>
        </p:txBody>
      </p:sp>
      <p:sp>
        <p:nvSpPr>
          <p:cNvPr id="440" name="Google Shape;440;p26"/>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7390841" y="28824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6"/>
          <p:cNvGrpSpPr/>
          <p:nvPr/>
        </p:nvGrpSpPr>
        <p:grpSpPr>
          <a:xfrm>
            <a:off x="6232314" y="3696331"/>
            <a:ext cx="121434" cy="1073147"/>
            <a:chOff x="6232314" y="3696331"/>
            <a:chExt cx="121434" cy="1073147"/>
          </a:xfrm>
        </p:grpSpPr>
        <p:sp>
          <p:nvSpPr>
            <p:cNvPr id="447" name="Google Shape;447;p26"/>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6"/>
          <p:cNvGrpSpPr/>
          <p:nvPr/>
        </p:nvGrpSpPr>
        <p:grpSpPr>
          <a:xfrm>
            <a:off x="6780548" y="337714"/>
            <a:ext cx="133252" cy="1952377"/>
            <a:chOff x="6780548" y="337714"/>
            <a:chExt cx="133252" cy="1952377"/>
          </a:xfrm>
        </p:grpSpPr>
        <p:sp>
          <p:nvSpPr>
            <p:cNvPr id="450" name="Google Shape;450;p26"/>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6"/>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6"/>
          <p:cNvGrpSpPr/>
          <p:nvPr/>
        </p:nvGrpSpPr>
        <p:grpSpPr>
          <a:xfrm>
            <a:off x="1608717" y="1280046"/>
            <a:ext cx="199237" cy="2828935"/>
            <a:chOff x="1608717" y="1280046"/>
            <a:chExt cx="199237" cy="2828935"/>
          </a:xfrm>
        </p:grpSpPr>
        <p:sp>
          <p:nvSpPr>
            <p:cNvPr id="453" name="Google Shape;453;p26"/>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6"/>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26"/>
          <p:cNvGrpSpPr/>
          <p:nvPr/>
        </p:nvGrpSpPr>
        <p:grpSpPr>
          <a:xfrm>
            <a:off x="8008096" y="2108910"/>
            <a:ext cx="199001" cy="2139769"/>
            <a:chOff x="8008096" y="2108910"/>
            <a:chExt cx="199001" cy="2139769"/>
          </a:xfrm>
        </p:grpSpPr>
        <p:sp>
          <p:nvSpPr>
            <p:cNvPr id="459" name="Google Shape;459;p26"/>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26"/>
          <p:cNvGrpSpPr/>
          <p:nvPr/>
        </p:nvGrpSpPr>
        <p:grpSpPr>
          <a:xfrm>
            <a:off x="4472500" y="3928605"/>
            <a:ext cx="199001" cy="867198"/>
            <a:chOff x="4475150" y="4052605"/>
            <a:chExt cx="199001" cy="867198"/>
          </a:xfrm>
        </p:grpSpPr>
        <p:sp>
          <p:nvSpPr>
            <p:cNvPr id="462" name="Google Shape;462;p26"/>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4"/>
          <p:cNvSpPr txBox="1"/>
          <p:nvPr/>
        </p:nvSpPr>
        <p:spPr>
          <a:xfrm>
            <a:off x="321025" y="256750"/>
            <a:ext cx="5383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lt1"/>
                </a:solidFill>
                <a:latin typeface="Share Tech"/>
                <a:ea typeface="Share Tech"/>
                <a:cs typeface="Share Tech"/>
                <a:sym typeface="Share Tech"/>
              </a:rPr>
              <a:t>Types of activation</a:t>
            </a:r>
            <a:r>
              <a:rPr b="1" lang="en" sz="3300">
                <a:solidFill>
                  <a:schemeClr val="lt1"/>
                </a:solidFill>
                <a:latin typeface="Share Tech"/>
                <a:ea typeface="Share Tech"/>
                <a:cs typeface="Share Tech"/>
                <a:sym typeface="Share Tech"/>
              </a:rPr>
              <a:t> functions:</a:t>
            </a:r>
            <a:endParaRPr b="1" sz="3300">
              <a:solidFill>
                <a:schemeClr val="lt1"/>
              </a:solidFill>
              <a:latin typeface="Share Tech"/>
              <a:ea typeface="Share Tech"/>
              <a:cs typeface="Share Tech"/>
              <a:sym typeface="Share Tech"/>
            </a:endParaRPr>
          </a:p>
        </p:txBody>
      </p:sp>
      <p:pic>
        <p:nvPicPr>
          <p:cNvPr id="758" name="Google Shape;758;p44"/>
          <p:cNvPicPr preferRelativeResize="0"/>
          <p:nvPr/>
        </p:nvPicPr>
        <p:blipFill>
          <a:blip r:embed="rId3">
            <a:alphaModFix/>
          </a:blip>
          <a:stretch>
            <a:fillRect/>
          </a:stretch>
        </p:blipFill>
        <p:spPr>
          <a:xfrm>
            <a:off x="253050" y="1134000"/>
            <a:ext cx="8472849" cy="3635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5"/>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solidFill>
                  <a:srgbClr val="FFFFFF"/>
                </a:solidFill>
              </a:rPr>
              <a:t>ReLu </a:t>
            </a:r>
            <a:r>
              <a:rPr b="1" lang="en" sz="3400">
                <a:solidFill>
                  <a:srgbClr val="FFFFFF"/>
                </a:solidFill>
              </a:rPr>
              <a:t>Function : </a:t>
            </a:r>
            <a:endParaRPr b="1" sz="5300"/>
          </a:p>
        </p:txBody>
      </p:sp>
      <p:sp>
        <p:nvSpPr>
          <p:cNvPr id="764" name="Google Shape;764;p45"/>
          <p:cNvSpPr txBox="1"/>
          <p:nvPr/>
        </p:nvSpPr>
        <p:spPr>
          <a:xfrm>
            <a:off x="618825" y="1482100"/>
            <a:ext cx="4861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FFFFFF"/>
                </a:solidFill>
                <a:latin typeface="Maven Pro"/>
                <a:ea typeface="Maven Pro"/>
                <a:cs typeface="Maven Pro"/>
                <a:sym typeface="Maven Pro"/>
              </a:rPr>
              <a:t>Here we’ll </a:t>
            </a:r>
            <a:r>
              <a:rPr lang="en" sz="1800">
                <a:solidFill>
                  <a:srgbClr val="FFFFFF"/>
                </a:solidFill>
                <a:latin typeface="Maven Pro"/>
                <a:ea typeface="Maven Pro"/>
                <a:cs typeface="Maven Pro"/>
                <a:sym typeface="Maven Pro"/>
              </a:rPr>
              <a:t>focus mainly on the Relu function.</a:t>
            </a:r>
            <a:endParaRPr sz="2800">
              <a:solidFill>
                <a:schemeClr val="lt1"/>
              </a:solidFill>
              <a:latin typeface="Maven Pro"/>
              <a:ea typeface="Maven Pro"/>
              <a:cs typeface="Maven Pro"/>
              <a:sym typeface="Maven Pro"/>
            </a:endParaRPr>
          </a:p>
        </p:txBody>
      </p:sp>
      <p:pic>
        <p:nvPicPr>
          <p:cNvPr id="765" name="Google Shape;765;p45"/>
          <p:cNvPicPr preferRelativeResize="0"/>
          <p:nvPr/>
        </p:nvPicPr>
        <p:blipFill>
          <a:blip r:embed="rId3">
            <a:alphaModFix/>
          </a:blip>
          <a:stretch>
            <a:fillRect/>
          </a:stretch>
        </p:blipFill>
        <p:spPr>
          <a:xfrm>
            <a:off x="5523588" y="1787950"/>
            <a:ext cx="3078130" cy="2396975"/>
          </a:xfrm>
          <a:prstGeom prst="rect">
            <a:avLst/>
          </a:prstGeom>
          <a:noFill/>
          <a:ln>
            <a:noFill/>
          </a:ln>
        </p:spPr>
      </p:pic>
      <p:sp>
        <p:nvSpPr>
          <p:cNvPr id="766" name="Google Shape;766;p45"/>
          <p:cNvSpPr txBox="1"/>
          <p:nvPr/>
        </p:nvSpPr>
        <p:spPr>
          <a:xfrm>
            <a:off x="640350" y="2597675"/>
            <a:ext cx="46419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FFFFFF"/>
                </a:solidFill>
                <a:latin typeface="Maven Pro"/>
                <a:ea typeface="Maven Pro"/>
                <a:cs typeface="Maven Pro"/>
                <a:sym typeface="Maven Pro"/>
              </a:rPr>
              <a:t>Relu function activates the neuron only when the output is greater than zero.</a:t>
            </a:r>
            <a:endParaRPr sz="2800">
              <a:solidFill>
                <a:schemeClr val="lt1"/>
              </a:solidFill>
              <a:latin typeface="Maven Pro"/>
              <a:ea typeface="Maven Pro"/>
              <a:cs typeface="Maven Pro"/>
              <a:sym typeface="Maven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6"/>
          <p:cNvSpPr txBox="1"/>
          <p:nvPr>
            <p:ph type="ctrTitle"/>
          </p:nvPr>
        </p:nvSpPr>
        <p:spPr>
          <a:xfrm>
            <a:off x="618825" y="411675"/>
            <a:ext cx="6048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solidFill>
                  <a:srgbClr val="FFFFFF"/>
                </a:solidFill>
              </a:rPr>
              <a:t>Dense Layers with the ReLu Function</a:t>
            </a:r>
            <a:endParaRPr b="1" sz="3300"/>
          </a:p>
        </p:txBody>
      </p:sp>
      <p:sp>
        <p:nvSpPr>
          <p:cNvPr id="772" name="Google Shape;772;p46"/>
          <p:cNvSpPr txBox="1"/>
          <p:nvPr/>
        </p:nvSpPr>
        <p:spPr>
          <a:xfrm>
            <a:off x="862725" y="1938888"/>
            <a:ext cx="35031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lt1"/>
                </a:solidFill>
                <a:latin typeface="Maven Pro"/>
                <a:ea typeface="Maven Pro"/>
                <a:cs typeface="Maven Pro"/>
                <a:sym typeface="Maven Pro"/>
              </a:rPr>
              <a:t>Activation function for the output neuron here is set to be linear (Good for regression task).</a:t>
            </a:r>
            <a:endParaRPr sz="1600">
              <a:solidFill>
                <a:schemeClr val="lt1"/>
              </a:solidFill>
              <a:latin typeface="Maven Pro"/>
              <a:ea typeface="Maven Pro"/>
              <a:cs typeface="Maven Pro"/>
              <a:sym typeface="Maven Pro"/>
            </a:endParaRPr>
          </a:p>
          <a:p>
            <a:pPr indent="0" lvl="0" marL="0" rtl="0" algn="just">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just">
              <a:spcBef>
                <a:spcPts val="0"/>
              </a:spcBef>
              <a:spcAft>
                <a:spcPts val="0"/>
              </a:spcAft>
              <a:buNone/>
            </a:pPr>
            <a:r>
              <a:rPr lang="en" sz="1600">
                <a:solidFill>
                  <a:srgbClr val="FFFFFF"/>
                </a:solidFill>
                <a:latin typeface="Maven Pro"/>
                <a:ea typeface="Maven Pro"/>
                <a:cs typeface="Maven Pro"/>
                <a:sym typeface="Maven Pro"/>
              </a:rPr>
              <a:t>For Classification Like Problem, it could have been set to Sigmoid Activation Function.</a:t>
            </a:r>
            <a:endParaRPr sz="1900">
              <a:solidFill>
                <a:schemeClr val="lt1"/>
              </a:solidFill>
              <a:latin typeface="Maven Pro"/>
              <a:ea typeface="Maven Pro"/>
              <a:cs typeface="Maven Pro"/>
              <a:sym typeface="Maven Pro"/>
            </a:endParaRPr>
          </a:p>
        </p:txBody>
      </p:sp>
      <p:pic>
        <p:nvPicPr>
          <p:cNvPr id="773" name="Google Shape;773;p46"/>
          <p:cNvPicPr preferRelativeResize="0"/>
          <p:nvPr/>
        </p:nvPicPr>
        <p:blipFill>
          <a:blip r:embed="rId3">
            <a:alphaModFix/>
          </a:blip>
          <a:stretch>
            <a:fillRect/>
          </a:stretch>
        </p:blipFill>
        <p:spPr>
          <a:xfrm>
            <a:off x="4731600" y="1531125"/>
            <a:ext cx="3690659" cy="2724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7"/>
          <p:cNvSpPr txBox="1"/>
          <p:nvPr/>
        </p:nvSpPr>
        <p:spPr>
          <a:xfrm>
            <a:off x="730200" y="565850"/>
            <a:ext cx="7683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lt1"/>
                </a:solidFill>
                <a:latin typeface="Share Tech"/>
                <a:ea typeface="Share Tech"/>
                <a:cs typeface="Share Tech"/>
                <a:sym typeface="Share Tech"/>
              </a:rPr>
              <a:t>Let’s</a:t>
            </a:r>
            <a:r>
              <a:rPr b="1" lang="en" sz="3300">
                <a:solidFill>
                  <a:schemeClr val="lt1"/>
                </a:solidFill>
                <a:latin typeface="Share Tech"/>
                <a:ea typeface="Share Tech"/>
                <a:cs typeface="Share Tech"/>
                <a:sym typeface="Share Tech"/>
              </a:rPr>
              <a:t> mak</a:t>
            </a:r>
            <a:r>
              <a:rPr b="1" lang="en" sz="3300">
                <a:solidFill>
                  <a:schemeClr val="lt1"/>
                </a:solidFill>
                <a:latin typeface="Share Tech"/>
                <a:ea typeface="Share Tech"/>
                <a:cs typeface="Share Tech"/>
                <a:sym typeface="Share Tech"/>
              </a:rPr>
              <a:t>e our</a:t>
            </a:r>
            <a:r>
              <a:rPr b="1" lang="en" sz="3300">
                <a:solidFill>
                  <a:schemeClr val="lt1"/>
                </a:solidFill>
                <a:latin typeface="Share Tech"/>
                <a:ea typeface="Share Tech"/>
                <a:cs typeface="Share Tech"/>
                <a:sym typeface="Share Tech"/>
              </a:rPr>
              <a:t> neuron </a:t>
            </a:r>
            <a:r>
              <a:rPr b="1" lang="en" sz="3300">
                <a:solidFill>
                  <a:schemeClr val="lt1"/>
                </a:solidFill>
                <a:latin typeface="Share Tech"/>
                <a:ea typeface="Share Tech"/>
                <a:cs typeface="Share Tech"/>
                <a:sym typeface="Share Tech"/>
              </a:rPr>
              <a:t>with relu function</a:t>
            </a:r>
            <a:endParaRPr b="1" sz="3300">
              <a:solidFill>
                <a:schemeClr val="lt1"/>
              </a:solidFill>
              <a:latin typeface="Share Tech"/>
              <a:ea typeface="Share Tech"/>
              <a:cs typeface="Share Tech"/>
              <a:sym typeface="Share Tech"/>
            </a:endParaRPr>
          </a:p>
        </p:txBody>
      </p:sp>
      <p:pic>
        <p:nvPicPr>
          <p:cNvPr id="779" name="Google Shape;779;p47"/>
          <p:cNvPicPr preferRelativeResize="0"/>
          <p:nvPr/>
        </p:nvPicPr>
        <p:blipFill>
          <a:blip r:embed="rId3">
            <a:alphaModFix/>
          </a:blip>
          <a:stretch>
            <a:fillRect/>
          </a:stretch>
        </p:blipFill>
        <p:spPr>
          <a:xfrm>
            <a:off x="2909540" y="1546275"/>
            <a:ext cx="3324925" cy="2873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8"/>
          <p:cNvSpPr txBox="1"/>
          <p:nvPr/>
        </p:nvSpPr>
        <p:spPr>
          <a:xfrm>
            <a:off x="1556550" y="2807775"/>
            <a:ext cx="7587600" cy="1693200"/>
          </a:xfrm>
          <a:prstGeom prst="rect">
            <a:avLst/>
          </a:prstGeom>
          <a:solidFill>
            <a:srgbClr val="21212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model = keras.Sequential([</a:t>
            </a:r>
            <a:endParaRPr>
              <a:solidFill>
                <a:schemeClr val="lt1"/>
              </a:solidFill>
              <a:latin typeface="Maven Pro"/>
              <a:ea typeface="Maven Pro"/>
              <a:cs typeface="Maven Pro"/>
              <a:sym typeface="Maven Pro"/>
            </a:endParaRPr>
          </a:p>
          <a:p>
            <a:pPr indent="457200" lvl="0" marL="457200" rtl="0" algn="l">
              <a:spcBef>
                <a:spcPts val="0"/>
              </a:spcBef>
              <a:spcAft>
                <a:spcPts val="0"/>
              </a:spcAft>
              <a:buNone/>
            </a:pPr>
            <a:r>
              <a:rPr lang="en">
                <a:solidFill>
                  <a:schemeClr val="lt1"/>
                </a:solidFill>
                <a:latin typeface="Maven Pro"/>
                <a:ea typeface="Maven Pro"/>
                <a:cs typeface="Maven Pro"/>
                <a:sym typeface="Maven Pro"/>
              </a:rPr>
              <a:t>layers.Dense(units = </a:t>
            </a:r>
            <a:r>
              <a:rPr lang="en">
                <a:solidFill>
                  <a:srgbClr val="93C47D"/>
                </a:solidFill>
                <a:latin typeface="Maven Pro"/>
                <a:ea typeface="Maven Pro"/>
                <a:cs typeface="Maven Pro"/>
                <a:sym typeface="Maven Pro"/>
              </a:rPr>
              <a:t>4</a:t>
            </a:r>
            <a:r>
              <a:rPr lang="en">
                <a:solidFill>
                  <a:schemeClr val="lt1"/>
                </a:solidFill>
                <a:latin typeface="Maven Pro"/>
                <a:ea typeface="Maven Pro"/>
                <a:cs typeface="Maven Pro"/>
                <a:sym typeface="Maven Pro"/>
              </a:rPr>
              <a:t>, activation = </a:t>
            </a:r>
            <a:r>
              <a:rPr lang="en">
                <a:solidFill>
                  <a:schemeClr val="accent6"/>
                </a:solidFill>
                <a:latin typeface="Maven Pro"/>
                <a:ea typeface="Maven Pro"/>
                <a:cs typeface="Maven Pro"/>
                <a:sym typeface="Maven Pro"/>
              </a:rPr>
              <a:t>‘relu’</a:t>
            </a:r>
            <a:r>
              <a:rPr lang="en">
                <a:solidFill>
                  <a:schemeClr val="lt1"/>
                </a:solidFill>
                <a:latin typeface="Maven Pro"/>
                <a:ea typeface="Maven Pro"/>
                <a:cs typeface="Maven Pro"/>
                <a:sym typeface="Maven Pro"/>
              </a:rPr>
              <a:t>, input_shape = [</a:t>
            </a:r>
            <a:r>
              <a:rPr lang="en">
                <a:solidFill>
                  <a:srgbClr val="93C47D"/>
                </a:solidFill>
                <a:latin typeface="Maven Pro"/>
                <a:ea typeface="Maven Pro"/>
                <a:cs typeface="Maven Pro"/>
                <a:sym typeface="Maven Pro"/>
              </a:rPr>
              <a:t>2</a:t>
            </a:r>
            <a:r>
              <a:rPr lang="en">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457200" lvl="0" marL="457200" rtl="0" algn="l">
              <a:spcBef>
                <a:spcPts val="0"/>
              </a:spcBef>
              <a:spcAft>
                <a:spcPts val="0"/>
              </a:spcAft>
              <a:buNone/>
            </a:pPr>
            <a:r>
              <a:rPr lang="en">
                <a:solidFill>
                  <a:schemeClr val="lt1"/>
                </a:solidFill>
                <a:latin typeface="Maven Pro"/>
                <a:ea typeface="Maven Pro"/>
                <a:cs typeface="Maven Pro"/>
                <a:sym typeface="Maven Pro"/>
              </a:rPr>
              <a:t>layers.Dense(units = </a:t>
            </a:r>
            <a:r>
              <a:rPr lang="en">
                <a:solidFill>
                  <a:srgbClr val="93C47D"/>
                </a:solidFill>
                <a:latin typeface="Maven Pro"/>
                <a:ea typeface="Maven Pro"/>
                <a:cs typeface="Maven Pro"/>
                <a:sym typeface="Maven Pro"/>
              </a:rPr>
              <a:t>3</a:t>
            </a:r>
            <a:r>
              <a:rPr lang="en">
                <a:solidFill>
                  <a:schemeClr val="lt1"/>
                </a:solidFill>
                <a:latin typeface="Maven Pro"/>
                <a:ea typeface="Maven Pro"/>
                <a:cs typeface="Maven Pro"/>
                <a:sym typeface="Maven Pro"/>
              </a:rPr>
              <a:t>, activation = </a:t>
            </a:r>
            <a:r>
              <a:rPr lang="en">
                <a:solidFill>
                  <a:srgbClr val="FF6B65"/>
                </a:solidFill>
                <a:latin typeface="Maven Pro"/>
                <a:ea typeface="Maven Pro"/>
                <a:cs typeface="Maven Pro"/>
                <a:sym typeface="Maven Pro"/>
              </a:rPr>
              <a:t>‘relu’</a:t>
            </a:r>
            <a:r>
              <a:rPr lang="en">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457200" lvl="0" marL="457200" rtl="0" algn="l">
              <a:spcBef>
                <a:spcPts val="0"/>
              </a:spcBef>
              <a:spcAft>
                <a:spcPts val="0"/>
              </a:spcAft>
              <a:buNone/>
            </a:pPr>
            <a:r>
              <a:rPr lang="en">
                <a:solidFill>
                  <a:schemeClr val="lt1"/>
                </a:solidFill>
                <a:latin typeface="Maven Pro"/>
                <a:ea typeface="Maven Pro"/>
                <a:cs typeface="Maven Pro"/>
                <a:sym typeface="Maven Pro"/>
              </a:rPr>
              <a:t>layers.Dense(units = </a:t>
            </a:r>
            <a:r>
              <a:rPr lang="en">
                <a:solidFill>
                  <a:srgbClr val="93C47D"/>
                </a:solidFill>
                <a:latin typeface="Maven Pro"/>
                <a:ea typeface="Maven Pro"/>
                <a:cs typeface="Maven Pro"/>
                <a:sym typeface="Maven Pro"/>
              </a:rPr>
              <a:t>1</a:t>
            </a:r>
            <a:r>
              <a:rPr lang="en">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457200" lvl="0" marL="457200" rtl="0" algn="l">
              <a:spcBef>
                <a:spcPts val="0"/>
              </a:spcBef>
              <a:spcAft>
                <a:spcPts val="0"/>
              </a:spcAft>
              <a:buNone/>
            </a:pPr>
            <a:r>
              <a:t/>
            </a:r>
            <a:endParaRPr>
              <a:solidFill>
                <a:schemeClr val="lt1"/>
              </a:solidFill>
              <a:latin typeface="Maven Pro"/>
              <a:ea typeface="Maven Pro"/>
              <a:cs typeface="Maven Pro"/>
              <a:sym typeface="Maven Pro"/>
            </a:endParaRPr>
          </a:p>
          <a:p>
            <a:pPr indent="457200" lvl="0" marL="457200" rtl="0" algn="l">
              <a:spcBef>
                <a:spcPts val="0"/>
              </a:spcBef>
              <a:spcAft>
                <a:spcPts val="0"/>
              </a:spcAft>
              <a:buNone/>
            </a:pPr>
            <a:r>
              <a:rPr lang="en">
                <a:solidFill>
                  <a:srgbClr val="00CC00"/>
                </a:solidFill>
                <a:latin typeface="Maven Pro"/>
                <a:ea typeface="Maven Pro"/>
                <a:cs typeface="Maven Pro"/>
                <a:sym typeface="Maven Pro"/>
              </a:rPr>
              <a:t>#not activating the output layer, it remains linear.</a:t>
            </a:r>
            <a:endParaRPr>
              <a:solidFill>
                <a:srgbClr val="00CC00"/>
              </a:solidFill>
              <a:latin typeface="Maven Pro"/>
              <a:ea typeface="Maven Pro"/>
              <a:cs typeface="Maven Pro"/>
              <a:sym typeface="Maven Pro"/>
            </a:endParaRPr>
          </a:p>
          <a:p>
            <a:pPr indent="0" lvl="0" marL="457200" rtl="0" algn="l">
              <a:spcBef>
                <a:spcPts val="0"/>
              </a:spcBef>
              <a:spcAft>
                <a:spcPts val="0"/>
              </a:spcAft>
              <a:buNone/>
            </a:pPr>
            <a:r>
              <a:rPr lang="en">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p:txBody>
      </p:sp>
      <p:sp>
        <p:nvSpPr>
          <p:cNvPr id="785" name="Google Shape;785;p48"/>
          <p:cNvSpPr txBox="1"/>
          <p:nvPr/>
        </p:nvSpPr>
        <p:spPr>
          <a:xfrm>
            <a:off x="233800" y="197750"/>
            <a:ext cx="606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Share Tech"/>
                <a:ea typeface="Share Tech"/>
                <a:cs typeface="Share Tech"/>
                <a:sym typeface="Share Tech"/>
              </a:rPr>
              <a:t>Required code for</a:t>
            </a:r>
            <a:r>
              <a:rPr b="1" lang="en" sz="2800">
                <a:solidFill>
                  <a:srgbClr val="FFFFFF"/>
                </a:solidFill>
                <a:latin typeface="Share Tech"/>
                <a:ea typeface="Share Tech"/>
                <a:cs typeface="Share Tech"/>
                <a:sym typeface="Share Tech"/>
              </a:rPr>
              <a:t> this model :</a:t>
            </a:r>
            <a:endParaRPr b="1" sz="3100">
              <a:solidFill>
                <a:schemeClr val="lt1"/>
              </a:solidFill>
              <a:latin typeface="Share Tech"/>
              <a:ea typeface="Share Tech"/>
              <a:cs typeface="Share Tech"/>
              <a:sym typeface="Share Tech"/>
            </a:endParaRPr>
          </a:p>
        </p:txBody>
      </p:sp>
      <p:pic>
        <p:nvPicPr>
          <p:cNvPr id="786" name="Google Shape;786;p48"/>
          <p:cNvPicPr preferRelativeResize="0"/>
          <p:nvPr/>
        </p:nvPicPr>
        <p:blipFill>
          <a:blip r:embed="rId3">
            <a:alphaModFix/>
          </a:blip>
          <a:stretch>
            <a:fillRect/>
          </a:stretch>
        </p:blipFill>
        <p:spPr>
          <a:xfrm>
            <a:off x="5702548" y="938250"/>
            <a:ext cx="2233126" cy="1648301"/>
          </a:xfrm>
          <a:prstGeom prst="rect">
            <a:avLst/>
          </a:prstGeom>
          <a:noFill/>
          <a:ln>
            <a:noFill/>
          </a:ln>
        </p:spPr>
      </p:pic>
      <p:cxnSp>
        <p:nvCxnSpPr>
          <p:cNvPr id="787" name="Google Shape;787;p48"/>
          <p:cNvCxnSpPr>
            <a:stCxn id="786" idx="1"/>
            <a:endCxn id="788" idx="0"/>
          </p:cNvCxnSpPr>
          <p:nvPr/>
        </p:nvCxnSpPr>
        <p:spPr>
          <a:xfrm flipH="1">
            <a:off x="5059048" y="1762400"/>
            <a:ext cx="643500" cy="1067400"/>
          </a:xfrm>
          <a:prstGeom prst="bentConnector2">
            <a:avLst/>
          </a:prstGeom>
          <a:noFill/>
          <a:ln cap="flat" cmpd="sng" w="9525">
            <a:solidFill>
              <a:schemeClr val="accent2"/>
            </a:solidFill>
            <a:prstDash val="solid"/>
            <a:round/>
            <a:headEnd len="med" w="med" type="none"/>
            <a:tailEnd len="med" w="med" type="none"/>
          </a:ln>
        </p:spPr>
      </p:cxnSp>
      <p:cxnSp>
        <p:nvCxnSpPr>
          <p:cNvPr id="789" name="Google Shape;789;p48"/>
          <p:cNvCxnSpPr/>
          <p:nvPr/>
        </p:nvCxnSpPr>
        <p:spPr>
          <a:xfrm>
            <a:off x="715050" y="2932850"/>
            <a:ext cx="1792800" cy="296400"/>
          </a:xfrm>
          <a:prstGeom prst="bentConnector3">
            <a:avLst>
              <a:gd fmla="val -888" name="adj1"/>
            </a:avLst>
          </a:prstGeom>
          <a:noFill/>
          <a:ln cap="flat" cmpd="sng" w="9525">
            <a:solidFill>
              <a:schemeClr val="accent2"/>
            </a:solidFill>
            <a:prstDash val="solid"/>
            <a:round/>
            <a:headEnd len="med" w="med" type="none"/>
            <a:tailEnd len="med" w="med" type="none"/>
          </a:ln>
        </p:spPr>
      </p:cxnSp>
      <p:sp>
        <p:nvSpPr>
          <p:cNvPr id="790" name="Google Shape;790;p48"/>
          <p:cNvSpPr txBox="1"/>
          <p:nvPr/>
        </p:nvSpPr>
        <p:spPr>
          <a:xfrm>
            <a:off x="189450" y="2547950"/>
            <a:ext cx="918300" cy="3849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1st Layer</a:t>
            </a:r>
            <a:endParaRPr>
              <a:solidFill>
                <a:schemeClr val="lt1"/>
              </a:solidFill>
              <a:latin typeface="Maven Pro"/>
              <a:ea typeface="Maven Pro"/>
              <a:cs typeface="Maven Pro"/>
              <a:sym typeface="Maven Pro"/>
            </a:endParaRPr>
          </a:p>
        </p:txBody>
      </p:sp>
      <p:sp>
        <p:nvSpPr>
          <p:cNvPr id="791" name="Google Shape;791;p48"/>
          <p:cNvSpPr txBox="1"/>
          <p:nvPr/>
        </p:nvSpPr>
        <p:spPr>
          <a:xfrm>
            <a:off x="189450" y="3461925"/>
            <a:ext cx="918300" cy="3849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2nd</a:t>
            </a:r>
            <a:r>
              <a:rPr lang="en" sz="1300">
                <a:solidFill>
                  <a:schemeClr val="lt1"/>
                </a:solidFill>
                <a:latin typeface="Maven Pro"/>
                <a:ea typeface="Maven Pro"/>
                <a:cs typeface="Maven Pro"/>
                <a:sym typeface="Maven Pro"/>
              </a:rPr>
              <a:t> layer</a:t>
            </a:r>
            <a:endParaRPr>
              <a:solidFill>
                <a:schemeClr val="lt1"/>
              </a:solidFill>
              <a:latin typeface="Maven Pro"/>
              <a:ea typeface="Maven Pro"/>
              <a:cs typeface="Maven Pro"/>
              <a:sym typeface="Maven Pro"/>
            </a:endParaRPr>
          </a:p>
        </p:txBody>
      </p:sp>
      <p:sp>
        <p:nvSpPr>
          <p:cNvPr id="792" name="Google Shape;792;p48"/>
          <p:cNvSpPr txBox="1"/>
          <p:nvPr/>
        </p:nvSpPr>
        <p:spPr>
          <a:xfrm>
            <a:off x="189450" y="4155025"/>
            <a:ext cx="918300" cy="3849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Maven Pro"/>
                <a:ea typeface="Maven Pro"/>
                <a:cs typeface="Maven Pro"/>
                <a:sym typeface="Maven Pro"/>
              </a:rPr>
              <a:t>3rd</a:t>
            </a:r>
            <a:r>
              <a:rPr lang="en" sz="1300">
                <a:solidFill>
                  <a:schemeClr val="lt1"/>
                </a:solidFill>
                <a:latin typeface="Maven Pro"/>
                <a:ea typeface="Maven Pro"/>
                <a:cs typeface="Maven Pro"/>
                <a:sym typeface="Maven Pro"/>
              </a:rPr>
              <a:t> layer</a:t>
            </a:r>
            <a:endParaRPr>
              <a:solidFill>
                <a:schemeClr val="lt1"/>
              </a:solidFill>
              <a:latin typeface="Maven Pro"/>
              <a:ea typeface="Maven Pro"/>
              <a:cs typeface="Maven Pro"/>
              <a:sym typeface="Maven Pro"/>
            </a:endParaRPr>
          </a:p>
        </p:txBody>
      </p:sp>
      <p:cxnSp>
        <p:nvCxnSpPr>
          <p:cNvPr id="793" name="Google Shape;793;p48"/>
          <p:cNvCxnSpPr>
            <a:stCxn id="791" idx="3"/>
          </p:cNvCxnSpPr>
          <p:nvPr/>
        </p:nvCxnSpPr>
        <p:spPr>
          <a:xfrm flipH="1" rot="10800000">
            <a:off x="1107750" y="3462375"/>
            <a:ext cx="1389000" cy="192000"/>
          </a:xfrm>
          <a:prstGeom prst="bentConnector3">
            <a:avLst>
              <a:gd fmla="val 50000" name="adj1"/>
            </a:avLst>
          </a:prstGeom>
          <a:noFill/>
          <a:ln cap="flat" cmpd="sng" w="9525">
            <a:solidFill>
              <a:schemeClr val="accent2"/>
            </a:solidFill>
            <a:prstDash val="solid"/>
            <a:round/>
            <a:headEnd len="med" w="med" type="none"/>
            <a:tailEnd len="med" w="med" type="none"/>
          </a:ln>
        </p:spPr>
      </p:cxnSp>
      <p:cxnSp>
        <p:nvCxnSpPr>
          <p:cNvPr id="794" name="Google Shape;794;p48"/>
          <p:cNvCxnSpPr>
            <a:stCxn id="792" idx="3"/>
          </p:cNvCxnSpPr>
          <p:nvPr/>
        </p:nvCxnSpPr>
        <p:spPr>
          <a:xfrm flipH="1" rot="10800000">
            <a:off x="1107750" y="3673075"/>
            <a:ext cx="1400100" cy="674400"/>
          </a:xfrm>
          <a:prstGeom prst="bentConnector3">
            <a:avLst>
              <a:gd fmla="val 64340"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9"/>
          <p:cNvSpPr txBox="1"/>
          <p:nvPr>
            <p:ph type="ctrTitle"/>
          </p:nvPr>
        </p:nvSpPr>
        <p:spPr>
          <a:xfrm>
            <a:off x="1105725" y="2667000"/>
            <a:ext cx="46194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STOCHASTIC </a:t>
            </a:r>
            <a:r>
              <a:rPr lang="en" sz="4600"/>
              <a:t>GRADIENT </a:t>
            </a:r>
            <a:r>
              <a:rPr lang="en" sz="4600"/>
              <a:t>DESCENT</a:t>
            </a:r>
            <a:endParaRPr sz="4600"/>
          </a:p>
        </p:txBody>
      </p:sp>
      <p:sp>
        <p:nvSpPr>
          <p:cNvPr id="800" name="Google Shape;800;p49"/>
          <p:cNvSpPr/>
          <p:nvPr/>
        </p:nvSpPr>
        <p:spPr>
          <a:xfrm>
            <a:off x="5790875" y="2317225"/>
            <a:ext cx="1085100" cy="1085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04</a:t>
            </a:r>
            <a:endParaRPr>
              <a:solidFill>
                <a:schemeClr val="dk2"/>
              </a:solidFill>
            </a:endParaRPr>
          </a:p>
        </p:txBody>
      </p:sp>
      <p:sp>
        <p:nvSpPr>
          <p:cNvPr id="802" name="Google Shape;802;p4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 name="Google Shape;804;p49"/>
          <p:cNvCxnSpPr/>
          <p:nvPr/>
        </p:nvCxnSpPr>
        <p:spPr>
          <a:xfrm>
            <a:off x="6333400" y="2961700"/>
            <a:ext cx="0" cy="9780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0"/>
          <p:cNvSpPr txBox="1"/>
          <p:nvPr>
            <p:ph type="ctrTitle"/>
          </p:nvPr>
        </p:nvSpPr>
        <p:spPr>
          <a:xfrm>
            <a:off x="385025" y="243325"/>
            <a:ext cx="4946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t>Training the Neural network :</a:t>
            </a:r>
            <a:endParaRPr b="1" sz="3200"/>
          </a:p>
        </p:txBody>
      </p:sp>
      <p:sp>
        <p:nvSpPr>
          <p:cNvPr id="810" name="Google Shape;810;p50"/>
          <p:cNvSpPr txBox="1"/>
          <p:nvPr/>
        </p:nvSpPr>
        <p:spPr>
          <a:xfrm>
            <a:off x="525525" y="999275"/>
            <a:ext cx="8009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aven Pro"/>
                <a:ea typeface="Maven Pro"/>
                <a:cs typeface="Maven Pro"/>
                <a:sym typeface="Maven Pro"/>
              </a:rPr>
              <a:t>Having built a neural network, we now need to train it. Initially the weights of the neural networks are set randomly .</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100">
              <a:solidFill>
                <a:srgbClr val="FFFFFF"/>
              </a:solidFill>
              <a:latin typeface="Maven Pro"/>
              <a:ea typeface="Maven Pro"/>
              <a:cs typeface="Maven Pro"/>
              <a:sym typeface="Maven Pro"/>
            </a:endParaRPr>
          </a:p>
          <a:p>
            <a:pPr indent="0" lvl="0" marL="0" rtl="0" algn="ctr">
              <a:spcBef>
                <a:spcPts val="0"/>
              </a:spcBef>
              <a:spcAft>
                <a:spcPts val="0"/>
              </a:spcAft>
              <a:buNone/>
            </a:pPr>
            <a:r>
              <a:rPr lang="en" sz="1800">
                <a:solidFill>
                  <a:srgbClr val="FFFFFF"/>
                </a:solidFill>
                <a:latin typeface="Maven Pro"/>
                <a:ea typeface="Maven Pro"/>
                <a:cs typeface="Maven Pro"/>
                <a:sym typeface="Maven Pro"/>
              </a:rPr>
              <a:t>We need </a:t>
            </a:r>
            <a:r>
              <a:rPr lang="en" sz="1800" u="sng">
                <a:solidFill>
                  <a:srgbClr val="FF6B65"/>
                </a:solidFill>
                <a:latin typeface="Maven Pro"/>
                <a:ea typeface="Maven Pro"/>
                <a:cs typeface="Maven Pro"/>
                <a:sym typeface="Maven Pro"/>
              </a:rPr>
              <a:t>two things to begin training</a:t>
            </a:r>
            <a:r>
              <a:rPr lang="en" sz="1800">
                <a:solidFill>
                  <a:srgbClr val="FFFFFF"/>
                </a:solidFill>
                <a:latin typeface="Maven Pro"/>
                <a:ea typeface="Maven Pro"/>
                <a:cs typeface="Maven Pro"/>
                <a:sym typeface="Maven Pro"/>
              </a:rPr>
              <a:t> our neural network </a:t>
            </a:r>
            <a:endParaRPr sz="1900">
              <a:solidFill>
                <a:srgbClr val="FFFFFF"/>
              </a:solidFill>
              <a:latin typeface="Maven Pro"/>
              <a:ea typeface="Maven Pro"/>
              <a:cs typeface="Maven Pro"/>
              <a:sym typeface="Maven Pro"/>
            </a:endParaRPr>
          </a:p>
        </p:txBody>
      </p:sp>
      <p:sp>
        <p:nvSpPr>
          <p:cNvPr id="811" name="Google Shape;811;p50"/>
          <p:cNvSpPr txBox="1"/>
          <p:nvPr>
            <p:ph type="ctrTitle"/>
          </p:nvPr>
        </p:nvSpPr>
        <p:spPr>
          <a:xfrm>
            <a:off x="603375" y="3821450"/>
            <a:ext cx="2979000" cy="89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latin typeface="Maven Pro"/>
                <a:ea typeface="Maven Pro"/>
                <a:cs typeface="Maven Pro"/>
                <a:sym typeface="Maven Pro"/>
              </a:rPr>
              <a:t>To measure how good is the chosen set of parameters for any prediction .</a:t>
            </a:r>
            <a:endParaRPr/>
          </a:p>
        </p:txBody>
      </p:sp>
      <p:cxnSp>
        <p:nvCxnSpPr>
          <p:cNvPr id="812" name="Google Shape;812;p50"/>
          <p:cNvCxnSpPr/>
          <p:nvPr/>
        </p:nvCxnSpPr>
        <p:spPr>
          <a:xfrm>
            <a:off x="2092863" y="2841900"/>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813" name="Google Shape;813;p50"/>
          <p:cNvCxnSpPr/>
          <p:nvPr/>
        </p:nvCxnSpPr>
        <p:spPr>
          <a:xfrm>
            <a:off x="4121163" y="2386800"/>
            <a:ext cx="0" cy="455100"/>
          </a:xfrm>
          <a:prstGeom prst="straightConnector1">
            <a:avLst/>
          </a:prstGeom>
          <a:noFill/>
          <a:ln cap="flat" cmpd="sng" w="19050">
            <a:solidFill>
              <a:srgbClr val="FFD6E1"/>
            </a:solidFill>
            <a:prstDash val="solid"/>
            <a:round/>
            <a:headEnd len="med" w="med" type="none"/>
            <a:tailEnd len="med" w="med" type="none"/>
          </a:ln>
        </p:spPr>
      </p:cxnSp>
      <p:cxnSp>
        <p:nvCxnSpPr>
          <p:cNvPr id="814" name="Google Shape;814;p50"/>
          <p:cNvCxnSpPr/>
          <p:nvPr/>
        </p:nvCxnSpPr>
        <p:spPr>
          <a:xfrm>
            <a:off x="6149588" y="2890225"/>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815" name="Google Shape;815;p50"/>
          <p:cNvCxnSpPr>
            <a:stCxn id="816" idx="2"/>
            <a:endCxn id="817" idx="6"/>
          </p:cNvCxnSpPr>
          <p:nvPr/>
        </p:nvCxnSpPr>
        <p:spPr>
          <a:xfrm>
            <a:off x="1906125" y="2841900"/>
            <a:ext cx="4430100" cy="0"/>
          </a:xfrm>
          <a:prstGeom prst="straightConnector1">
            <a:avLst/>
          </a:prstGeom>
          <a:noFill/>
          <a:ln cap="flat" cmpd="sng" w="19050">
            <a:solidFill>
              <a:schemeClr val="lt2"/>
            </a:solidFill>
            <a:prstDash val="solid"/>
            <a:round/>
            <a:headEnd len="med" w="med" type="none"/>
            <a:tailEnd len="med" w="med" type="none"/>
          </a:ln>
        </p:spPr>
      </p:cxnSp>
      <p:grpSp>
        <p:nvGrpSpPr>
          <p:cNvPr id="818" name="Google Shape;818;p50"/>
          <p:cNvGrpSpPr/>
          <p:nvPr/>
        </p:nvGrpSpPr>
        <p:grpSpPr>
          <a:xfrm>
            <a:off x="1906125" y="2655150"/>
            <a:ext cx="373500" cy="373500"/>
            <a:chOff x="1372725" y="1912500"/>
            <a:chExt cx="373500" cy="373500"/>
          </a:xfrm>
        </p:grpSpPr>
        <p:sp>
          <p:nvSpPr>
            <p:cNvPr id="819" name="Google Shape;819;p50"/>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0"/>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50"/>
          <p:cNvGrpSpPr/>
          <p:nvPr/>
        </p:nvGrpSpPr>
        <p:grpSpPr>
          <a:xfrm>
            <a:off x="5962858" y="2655150"/>
            <a:ext cx="373500" cy="373500"/>
            <a:chOff x="5557850" y="1912500"/>
            <a:chExt cx="373500" cy="373500"/>
          </a:xfrm>
        </p:grpSpPr>
        <p:sp>
          <p:nvSpPr>
            <p:cNvPr id="821" name="Google Shape;821;p50"/>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50"/>
          <p:cNvSpPr txBox="1"/>
          <p:nvPr>
            <p:ph idx="4294967295" type="ctrTitle"/>
          </p:nvPr>
        </p:nvSpPr>
        <p:spPr>
          <a:xfrm>
            <a:off x="1152225" y="3345325"/>
            <a:ext cx="20070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rPr>
              <a:t>LOSS FUNCTION</a:t>
            </a:r>
            <a:endParaRPr sz="2400">
              <a:solidFill>
                <a:schemeClr val="accent2"/>
              </a:solidFill>
            </a:endParaRPr>
          </a:p>
        </p:txBody>
      </p:sp>
      <p:sp>
        <p:nvSpPr>
          <p:cNvPr id="823" name="Google Shape;823;p50"/>
          <p:cNvSpPr txBox="1"/>
          <p:nvPr>
            <p:ph idx="4294967295" type="ctrTitle"/>
          </p:nvPr>
        </p:nvSpPr>
        <p:spPr>
          <a:xfrm>
            <a:off x="5361200" y="3345325"/>
            <a:ext cx="15768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3"/>
                </a:solidFill>
              </a:rPr>
              <a:t>OPTIMIZER</a:t>
            </a:r>
            <a:endParaRPr sz="2400">
              <a:solidFill>
                <a:schemeClr val="accent3"/>
              </a:solidFill>
            </a:endParaRPr>
          </a:p>
        </p:txBody>
      </p:sp>
      <p:sp>
        <p:nvSpPr>
          <p:cNvPr id="824" name="Google Shape;824;p50"/>
          <p:cNvSpPr txBox="1"/>
          <p:nvPr>
            <p:ph type="ctrTitle"/>
          </p:nvPr>
        </p:nvSpPr>
        <p:spPr>
          <a:xfrm>
            <a:off x="4654275" y="3821450"/>
            <a:ext cx="3185400" cy="89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latin typeface="Maven Pro"/>
                <a:ea typeface="Maven Pro"/>
                <a:cs typeface="Maven Pro"/>
                <a:sym typeface="Maven Pro"/>
              </a:rPr>
              <a:t>Given a set of Parameters and its Losses, modifying the parameters to get a better 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1"/>
          <p:cNvSpPr txBox="1"/>
          <p:nvPr>
            <p:ph type="ctrTitle"/>
          </p:nvPr>
        </p:nvSpPr>
        <p:spPr>
          <a:xfrm>
            <a:off x="626400" y="432500"/>
            <a:ext cx="3344400" cy="57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700">
                <a:solidFill>
                  <a:srgbClr val="FFFFFF"/>
                </a:solidFill>
              </a:rPr>
              <a:t>Loss Function :</a:t>
            </a:r>
            <a:endParaRPr b="1" sz="5600"/>
          </a:p>
        </p:txBody>
      </p:sp>
      <p:sp>
        <p:nvSpPr>
          <p:cNvPr id="830" name="Google Shape;830;p51"/>
          <p:cNvSpPr txBox="1"/>
          <p:nvPr/>
        </p:nvSpPr>
        <p:spPr>
          <a:xfrm>
            <a:off x="626400" y="1230138"/>
            <a:ext cx="7891200" cy="6771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Clr>
                <a:srgbClr val="FFFFFF"/>
              </a:buClr>
              <a:buSzPts val="1600"/>
              <a:buFont typeface="Maven Pro"/>
              <a:buChar char="➢"/>
            </a:pPr>
            <a:r>
              <a:rPr lang="en" sz="1600">
                <a:solidFill>
                  <a:srgbClr val="FFFFFF"/>
                </a:solidFill>
                <a:latin typeface="Maven Pro"/>
                <a:ea typeface="Maven Pro"/>
                <a:cs typeface="Maven Pro"/>
                <a:sym typeface="Maven Pro"/>
              </a:rPr>
              <a:t>Measures how far are the target's true values and the model's predicted values</a:t>
            </a:r>
            <a:endParaRPr sz="1900">
              <a:latin typeface="Maven Pro"/>
              <a:ea typeface="Maven Pro"/>
              <a:cs typeface="Maven Pro"/>
              <a:sym typeface="Maven Pro"/>
            </a:endParaRPr>
          </a:p>
        </p:txBody>
      </p:sp>
      <p:sp>
        <p:nvSpPr>
          <p:cNvPr id="831" name="Google Shape;831;p51"/>
          <p:cNvSpPr txBox="1"/>
          <p:nvPr/>
        </p:nvSpPr>
        <p:spPr>
          <a:xfrm>
            <a:off x="1115375" y="1792013"/>
            <a:ext cx="556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2F2F2"/>
                </a:solidFill>
                <a:latin typeface="Maven Pro Medium"/>
                <a:ea typeface="Maven Pro Medium"/>
                <a:cs typeface="Maven Pro Medium"/>
                <a:sym typeface="Maven Pro Medium"/>
              </a:rPr>
              <a:t>Common Loss Function: </a:t>
            </a:r>
            <a:r>
              <a:rPr lang="en" sz="1600">
                <a:solidFill>
                  <a:srgbClr val="FF6B65"/>
                </a:solidFill>
                <a:latin typeface="Maven Pro Medium"/>
                <a:ea typeface="Maven Pro Medium"/>
                <a:cs typeface="Maven Pro Medium"/>
                <a:sym typeface="Maven Pro Medium"/>
              </a:rPr>
              <a:t>Mean Absolute Error (MAE)</a:t>
            </a:r>
            <a:endParaRPr sz="1600">
              <a:solidFill>
                <a:srgbClr val="FF6B65"/>
              </a:solidFill>
              <a:latin typeface="Maven Pro Medium"/>
              <a:ea typeface="Maven Pro Medium"/>
              <a:cs typeface="Maven Pro Medium"/>
              <a:sym typeface="Maven Pro Medium"/>
            </a:endParaRPr>
          </a:p>
        </p:txBody>
      </p:sp>
      <p:sp>
        <p:nvSpPr>
          <p:cNvPr id="832" name="Google Shape;832;p51"/>
          <p:cNvSpPr txBox="1"/>
          <p:nvPr/>
        </p:nvSpPr>
        <p:spPr>
          <a:xfrm>
            <a:off x="1115375" y="2127100"/>
            <a:ext cx="605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Maven Pro Medium"/>
                <a:ea typeface="Maven Pro Medium"/>
                <a:cs typeface="Maven Pro Medium"/>
                <a:sym typeface="Maven Pro Medium"/>
              </a:rPr>
              <a:t>For each Prediction: MAE ( Mean Absolute Error ) is given as:</a:t>
            </a:r>
            <a:endParaRPr sz="1800">
              <a:latin typeface="Maven Pro Medium"/>
              <a:ea typeface="Maven Pro Medium"/>
              <a:cs typeface="Maven Pro Medium"/>
              <a:sym typeface="Maven Pro Medium"/>
            </a:endParaRPr>
          </a:p>
        </p:txBody>
      </p:sp>
      <p:pic>
        <p:nvPicPr>
          <p:cNvPr id="833" name="Google Shape;833;p51"/>
          <p:cNvPicPr preferRelativeResize="0"/>
          <p:nvPr/>
        </p:nvPicPr>
        <p:blipFill>
          <a:blip r:embed="rId3">
            <a:alphaModFix/>
          </a:blip>
          <a:stretch>
            <a:fillRect/>
          </a:stretch>
        </p:blipFill>
        <p:spPr>
          <a:xfrm>
            <a:off x="2128150" y="2660800"/>
            <a:ext cx="4887700" cy="2199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2"/>
          <p:cNvSpPr txBox="1"/>
          <p:nvPr/>
        </p:nvSpPr>
        <p:spPr>
          <a:xfrm>
            <a:off x="469875" y="182300"/>
            <a:ext cx="4211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FFFFFF"/>
                </a:solidFill>
                <a:latin typeface="Share Tech"/>
                <a:ea typeface="Share Tech"/>
                <a:cs typeface="Share Tech"/>
                <a:sym typeface="Share Tech"/>
              </a:rPr>
              <a:t> Optimizer :</a:t>
            </a:r>
            <a:endParaRPr b="1" sz="3300">
              <a:latin typeface="Share Tech"/>
              <a:ea typeface="Share Tech"/>
              <a:cs typeface="Share Tech"/>
              <a:sym typeface="Share Tech"/>
            </a:endParaRPr>
          </a:p>
        </p:txBody>
      </p:sp>
      <p:sp>
        <p:nvSpPr>
          <p:cNvPr id="839" name="Google Shape;839;p52"/>
          <p:cNvSpPr txBox="1"/>
          <p:nvPr/>
        </p:nvSpPr>
        <p:spPr>
          <a:xfrm>
            <a:off x="632700" y="1022313"/>
            <a:ext cx="7878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Maven Pro"/>
                <a:ea typeface="Maven Pro"/>
                <a:cs typeface="Maven Pro"/>
                <a:sym typeface="Maven Pro"/>
              </a:rPr>
              <a:t>Our Motive is to reduce the Loss function below a certain Threshold (or it converges) : </a:t>
            </a:r>
            <a:r>
              <a:rPr b="1" lang="en" sz="1700">
                <a:solidFill>
                  <a:srgbClr val="FF93A6"/>
                </a:solidFill>
                <a:latin typeface="Maven Pro"/>
                <a:ea typeface="Maven Pro"/>
                <a:cs typeface="Maven Pro"/>
                <a:sym typeface="Maven Pro"/>
              </a:rPr>
              <a:t>The Optimizer</a:t>
            </a:r>
            <a:endParaRPr b="1" sz="2000">
              <a:latin typeface="Maven Pro"/>
              <a:ea typeface="Maven Pro"/>
              <a:cs typeface="Maven Pro"/>
              <a:sym typeface="Maven Pro"/>
            </a:endParaRPr>
          </a:p>
        </p:txBody>
      </p:sp>
      <p:sp>
        <p:nvSpPr>
          <p:cNvPr id="840" name="Google Shape;840;p52"/>
          <p:cNvSpPr txBox="1"/>
          <p:nvPr/>
        </p:nvSpPr>
        <p:spPr>
          <a:xfrm>
            <a:off x="632700" y="1918113"/>
            <a:ext cx="664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Maven Pro"/>
                <a:ea typeface="Maven Pro"/>
                <a:cs typeface="Maven Pro"/>
                <a:sym typeface="Maven Pro"/>
              </a:rPr>
              <a:t>Class of Optimization Algorithms: </a:t>
            </a:r>
            <a:r>
              <a:rPr b="1" lang="en" sz="1700">
                <a:solidFill>
                  <a:srgbClr val="FF93A6"/>
                </a:solidFill>
                <a:latin typeface="Maven Pro"/>
                <a:ea typeface="Maven Pro"/>
                <a:cs typeface="Maven Pro"/>
                <a:sym typeface="Maven Pro"/>
              </a:rPr>
              <a:t>Stochastic Gradient Descent</a:t>
            </a:r>
            <a:endParaRPr b="1" sz="2000">
              <a:latin typeface="Maven Pro"/>
              <a:ea typeface="Maven Pro"/>
              <a:cs typeface="Maven Pro"/>
              <a:sym typeface="Maven Pro"/>
            </a:endParaRPr>
          </a:p>
        </p:txBody>
      </p:sp>
      <p:sp>
        <p:nvSpPr>
          <p:cNvPr id="841" name="Google Shape;841;p52"/>
          <p:cNvSpPr txBox="1"/>
          <p:nvPr/>
        </p:nvSpPr>
        <p:spPr>
          <a:xfrm>
            <a:off x="622275" y="3220300"/>
            <a:ext cx="25257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Maven Pro"/>
                <a:ea typeface="Maven Pro"/>
                <a:cs typeface="Maven Pro"/>
                <a:sym typeface="Maven Pro"/>
              </a:rPr>
              <a:t>Randomly Initialise the parameters and make predictions</a:t>
            </a:r>
            <a:endParaRPr b="1" sz="1700">
              <a:solidFill>
                <a:schemeClr val="lt1"/>
              </a:solidFill>
              <a:latin typeface="Maven Pro"/>
              <a:ea typeface="Maven Pro"/>
              <a:cs typeface="Maven Pro"/>
              <a:sym typeface="Maven Pro"/>
            </a:endParaRPr>
          </a:p>
        </p:txBody>
      </p:sp>
      <p:sp>
        <p:nvSpPr>
          <p:cNvPr id="842" name="Google Shape;842;p52"/>
          <p:cNvSpPr txBox="1"/>
          <p:nvPr/>
        </p:nvSpPr>
        <p:spPr>
          <a:xfrm>
            <a:off x="4014898" y="3255250"/>
            <a:ext cx="1783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ctr">
              <a:spcBef>
                <a:spcPts val="0"/>
              </a:spcBef>
              <a:spcAft>
                <a:spcPts val="0"/>
              </a:spcAft>
              <a:buNone/>
            </a:pPr>
            <a:r>
              <a:rPr b="1" lang="en" sz="1700">
                <a:solidFill>
                  <a:schemeClr val="lt1"/>
                </a:solidFill>
                <a:latin typeface="Maven Pro"/>
                <a:ea typeface="Maven Pro"/>
                <a:cs typeface="Maven Pro"/>
                <a:sym typeface="Maven Pro"/>
              </a:rPr>
              <a:t>Measure Loss</a:t>
            </a:r>
            <a:endParaRPr b="1" sz="1700">
              <a:solidFill>
                <a:schemeClr val="lt1"/>
              </a:solidFill>
              <a:latin typeface="Maven Pro"/>
              <a:ea typeface="Maven Pro"/>
              <a:cs typeface="Maven Pro"/>
              <a:sym typeface="Maven Pro"/>
            </a:endParaRPr>
          </a:p>
          <a:p>
            <a:pPr indent="0" lvl="0" marL="0" rtl="0" algn="ctr">
              <a:spcBef>
                <a:spcPts val="0"/>
              </a:spcBef>
              <a:spcAft>
                <a:spcPts val="0"/>
              </a:spcAft>
              <a:buNone/>
            </a:pPr>
            <a:r>
              <a:t/>
            </a:r>
            <a:endParaRPr>
              <a:latin typeface="Maven Pro"/>
              <a:ea typeface="Maven Pro"/>
              <a:cs typeface="Maven Pro"/>
              <a:sym typeface="Maven Pro"/>
            </a:endParaRPr>
          </a:p>
        </p:txBody>
      </p:sp>
      <p:sp>
        <p:nvSpPr>
          <p:cNvPr id="843" name="Google Shape;843;p52"/>
          <p:cNvSpPr txBox="1"/>
          <p:nvPr/>
        </p:nvSpPr>
        <p:spPr>
          <a:xfrm>
            <a:off x="6613183" y="3220300"/>
            <a:ext cx="22968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Maven Pro"/>
                <a:ea typeface="Maven Pro"/>
                <a:cs typeface="Maven Pro"/>
                <a:sym typeface="Maven Pro"/>
              </a:rPr>
              <a:t>Adjust The Weights in the direction that minimises the loss</a:t>
            </a:r>
            <a:endParaRPr b="1" sz="1700">
              <a:solidFill>
                <a:schemeClr val="lt1"/>
              </a:solidFill>
              <a:latin typeface="Maven Pro"/>
              <a:ea typeface="Maven Pro"/>
              <a:cs typeface="Maven Pro"/>
              <a:sym typeface="Maven Pro"/>
            </a:endParaRPr>
          </a:p>
        </p:txBody>
      </p:sp>
      <p:cxnSp>
        <p:nvCxnSpPr>
          <p:cNvPr id="844" name="Google Shape;844;p52"/>
          <p:cNvCxnSpPr/>
          <p:nvPr/>
        </p:nvCxnSpPr>
        <p:spPr>
          <a:xfrm flipH="1" rot="10800000">
            <a:off x="3301791" y="3703900"/>
            <a:ext cx="713100" cy="2400"/>
          </a:xfrm>
          <a:prstGeom prst="straightConnector1">
            <a:avLst/>
          </a:prstGeom>
          <a:noFill/>
          <a:ln cap="flat" cmpd="sng" w="38100">
            <a:solidFill>
              <a:schemeClr val="accent6"/>
            </a:solidFill>
            <a:prstDash val="solid"/>
            <a:round/>
            <a:headEnd len="med" w="med" type="none"/>
            <a:tailEnd len="med" w="med" type="triangle"/>
          </a:ln>
        </p:spPr>
      </p:cxnSp>
      <p:cxnSp>
        <p:nvCxnSpPr>
          <p:cNvPr id="845" name="Google Shape;845;p52"/>
          <p:cNvCxnSpPr/>
          <p:nvPr/>
        </p:nvCxnSpPr>
        <p:spPr>
          <a:xfrm>
            <a:off x="5939079" y="3697600"/>
            <a:ext cx="674100" cy="15000"/>
          </a:xfrm>
          <a:prstGeom prst="straightConnector1">
            <a:avLst/>
          </a:prstGeom>
          <a:noFill/>
          <a:ln cap="flat" cmpd="sng" w="38100">
            <a:solidFill>
              <a:srgbClr val="FF6B65"/>
            </a:solidFill>
            <a:prstDash val="solid"/>
            <a:round/>
            <a:headEnd len="med" w="med" type="none"/>
            <a:tailEnd len="med" w="med" type="triangle"/>
          </a:ln>
        </p:spPr>
      </p:cxnSp>
      <p:sp>
        <p:nvSpPr>
          <p:cNvPr id="846" name="Google Shape;846;p52"/>
          <p:cNvSpPr txBox="1"/>
          <p:nvPr/>
        </p:nvSpPr>
        <p:spPr>
          <a:xfrm>
            <a:off x="632700" y="2474188"/>
            <a:ext cx="415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Maven Pro"/>
                <a:ea typeface="Maven Pro"/>
                <a:cs typeface="Maven Pro"/>
                <a:sym typeface="Maven Pro"/>
              </a:rPr>
              <a:t>Excessively Simplified Algorithm:</a:t>
            </a:r>
            <a:endParaRPr sz="2000">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3"/>
          <p:cNvSpPr txBox="1"/>
          <p:nvPr>
            <p:ph type="ctrTitle"/>
          </p:nvPr>
        </p:nvSpPr>
        <p:spPr>
          <a:xfrm>
            <a:off x="366000" y="605950"/>
            <a:ext cx="8412000" cy="76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FFFFFF"/>
                </a:solidFill>
              </a:rPr>
              <a:t>For this exercise, we would use an Optimizer called </a:t>
            </a:r>
            <a:r>
              <a:rPr b="1" lang="en" sz="2200">
                <a:solidFill>
                  <a:srgbClr val="FF9900"/>
                </a:solidFill>
              </a:rPr>
              <a:t>Adam</a:t>
            </a:r>
            <a:r>
              <a:rPr b="1" lang="en" sz="2200">
                <a:solidFill>
                  <a:srgbClr val="FFFFFF"/>
                </a:solidFill>
              </a:rPr>
              <a:t> which is a part of the Gradient Descent Family to optimise our Parameters :</a:t>
            </a:r>
            <a:endParaRPr b="1" sz="3900"/>
          </a:p>
        </p:txBody>
      </p:sp>
      <p:sp>
        <p:nvSpPr>
          <p:cNvPr id="852" name="Google Shape;852;p53"/>
          <p:cNvSpPr txBox="1"/>
          <p:nvPr/>
        </p:nvSpPr>
        <p:spPr>
          <a:xfrm>
            <a:off x="2907600" y="2364025"/>
            <a:ext cx="3328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FFFFF"/>
                </a:solidFill>
                <a:latin typeface="Maven Pro"/>
                <a:ea typeface="Maven Pro"/>
                <a:cs typeface="Maven Pro"/>
                <a:sym typeface="Maven Pro"/>
              </a:rPr>
              <a:t>Let's Code!</a:t>
            </a:r>
            <a:endParaRPr b="1" sz="2400">
              <a:latin typeface="Maven Pro"/>
              <a:ea typeface="Maven Pro"/>
              <a:cs typeface="Maven Pro"/>
              <a:sym typeface="Maven Pro"/>
            </a:endParaRPr>
          </a:p>
        </p:txBody>
      </p:sp>
      <p:pic>
        <p:nvPicPr>
          <p:cNvPr id="853" name="Google Shape;853;p53"/>
          <p:cNvPicPr preferRelativeResize="0"/>
          <p:nvPr/>
        </p:nvPicPr>
        <p:blipFill>
          <a:blip r:embed="rId3">
            <a:alphaModFix/>
          </a:blip>
          <a:stretch>
            <a:fillRect/>
          </a:stretch>
        </p:blipFill>
        <p:spPr>
          <a:xfrm>
            <a:off x="3295650" y="2883975"/>
            <a:ext cx="2596000" cy="1829000"/>
          </a:xfrm>
          <a:prstGeom prst="rect">
            <a:avLst/>
          </a:prstGeom>
          <a:noFill/>
          <a:ln>
            <a:noFill/>
          </a:ln>
        </p:spPr>
      </p:pic>
      <p:sp>
        <p:nvSpPr>
          <p:cNvPr id="854" name="Google Shape;854;p53"/>
          <p:cNvSpPr txBox="1"/>
          <p:nvPr/>
        </p:nvSpPr>
        <p:spPr>
          <a:xfrm>
            <a:off x="1947300" y="1717937"/>
            <a:ext cx="5249400" cy="461700"/>
          </a:xfrm>
          <a:prstGeom prst="rect">
            <a:avLst/>
          </a:prstGeom>
          <a:solidFill>
            <a:srgbClr val="21212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Times New Roman"/>
                <a:ea typeface="Times New Roman"/>
                <a:cs typeface="Times New Roman"/>
                <a:sym typeface="Times New Roman"/>
              </a:rPr>
              <a:t>model.</a:t>
            </a:r>
            <a:r>
              <a:rPr lang="en" sz="1800">
                <a:solidFill>
                  <a:srgbClr val="FFFF00"/>
                </a:solidFill>
                <a:latin typeface="Times New Roman"/>
                <a:ea typeface="Times New Roman"/>
                <a:cs typeface="Times New Roman"/>
                <a:sym typeface="Times New Roman"/>
              </a:rPr>
              <a:t>compile</a:t>
            </a:r>
            <a:r>
              <a:rPr lang="en" sz="1800">
                <a:solidFill>
                  <a:schemeClr val="lt1"/>
                </a:solidFill>
                <a:latin typeface="Times New Roman"/>
                <a:ea typeface="Times New Roman"/>
                <a:cs typeface="Times New Roman"/>
                <a:sym typeface="Times New Roman"/>
              </a:rPr>
              <a:t>(optimizer = </a:t>
            </a:r>
            <a:r>
              <a:rPr lang="en" sz="1800">
                <a:solidFill>
                  <a:srgbClr val="FF9900"/>
                </a:solidFill>
                <a:latin typeface="Times New Roman"/>
                <a:ea typeface="Times New Roman"/>
                <a:cs typeface="Times New Roman"/>
                <a:sym typeface="Times New Roman"/>
              </a:rPr>
              <a:t>‘adam’</a:t>
            </a:r>
            <a:r>
              <a:rPr lang="en" sz="1800">
                <a:solidFill>
                  <a:schemeClr val="lt1"/>
                </a:solidFill>
                <a:latin typeface="Times New Roman"/>
                <a:ea typeface="Times New Roman"/>
                <a:cs typeface="Times New Roman"/>
                <a:sym typeface="Times New Roman"/>
              </a:rPr>
              <a:t> ,  loss = </a:t>
            </a:r>
            <a:r>
              <a:rPr lang="en" sz="1800">
                <a:solidFill>
                  <a:srgbClr val="FF9900"/>
                </a:solidFill>
                <a:latin typeface="Times New Roman"/>
                <a:ea typeface="Times New Roman"/>
                <a:cs typeface="Times New Roman"/>
                <a:sym typeface="Times New Roman"/>
              </a:rPr>
              <a:t>‘mae’</a:t>
            </a:r>
            <a:r>
              <a:rPr lang="en" sz="1800">
                <a:solidFill>
                  <a:schemeClr val="lt1"/>
                </a:solidFill>
                <a:latin typeface="Times New Roman"/>
                <a:ea typeface="Times New Roman"/>
                <a:cs typeface="Times New Roman"/>
                <a:sym typeface="Times New Roman"/>
              </a:rPr>
              <a:t>)</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7"/>
          <p:cNvSpPr txBox="1"/>
          <p:nvPr>
            <p:ph idx="4294967295" type="body"/>
          </p:nvPr>
        </p:nvSpPr>
        <p:spPr>
          <a:xfrm>
            <a:off x="466050" y="1088450"/>
            <a:ext cx="4781100" cy="3422400"/>
          </a:xfrm>
          <a:prstGeom prst="rect">
            <a:avLst/>
          </a:prstGeom>
        </p:spPr>
        <p:txBody>
          <a:bodyPr anchorCtr="0" anchor="t" bIns="91425" lIns="91425" spcFirstLastPara="1" rIns="114900" wrap="square" tIns="91425">
            <a:noAutofit/>
          </a:bodyPr>
          <a:lstStyle/>
          <a:p>
            <a:pPr indent="0" lvl="0" marL="0" rtl="0" algn="just">
              <a:lnSpc>
                <a:spcPct val="100000"/>
              </a:lnSpc>
              <a:spcBef>
                <a:spcPts val="0"/>
              </a:spcBef>
              <a:spcAft>
                <a:spcPts val="0"/>
              </a:spcAft>
              <a:buNone/>
            </a:pPr>
            <a:r>
              <a:rPr lang="en"/>
              <a:t>Deep Learning is an evolved form of Machine Learning which tries to simulate the human brain in its very limited capacity.</a:t>
            </a:r>
            <a:endParaRPr/>
          </a:p>
          <a:p>
            <a:pPr indent="0" lvl="0" marL="0" rtl="0" algn="just">
              <a:lnSpc>
                <a:spcPct val="100000"/>
              </a:lnSpc>
              <a:spcBef>
                <a:spcPts val="1600"/>
              </a:spcBef>
              <a:spcAft>
                <a:spcPts val="0"/>
              </a:spcAft>
              <a:buNone/>
            </a:pPr>
            <a:r>
              <a:rPr lang="en"/>
              <a:t>So far in previous session, we’ve seen very simple </a:t>
            </a:r>
            <a:r>
              <a:rPr lang="en"/>
              <a:t>algorithm</a:t>
            </a:r>
            <a:r>
              <a:rPr lang="en"/>
              <a:t> architecture:</a:t>
            </a:r>
            <a:endParaRPr sz="800"/>
          </a:p>
          <a:p>
            <a:pPr indent="0" lvl="0" marL="0" rtl="0" algn="ctr">
              <a:lnSpc>
                <a:spcPct val="100000"/>
              </a:lnSpc>
              <a:spcBef>
                <a:spcPts val="1600"/>
              </a:spcBef>
              <a:spcAft>
                <a:spcPts val="0"/>
              </a:spcAft>
              <a:buNone/>
            </a:pPr>
            <a:r>
              <a:rPr lang="en">
                <a:solidFill>
                  <a:srgbClr val="00CFCC"/>
                </a:solidFill>
              </a:rPr>
              <a:t>Two Layer Architecture: </a:t>
            </a:r>
            <a:endParaRPr>
              <a:solidFill>
                <a:srgbClr val="00CFCC"/>
              </a:solidFill>
            </a:endParaRPr>
          </a:p>
          <a:p>
            <a:pPr indent="0" lvl="0" marL="0" rtl="0" algn="ctr">
              <a:lnSpc>
                <a:spcPct val="100000"/>
              </a:lnSpc>
              <a:spcBef>
                <a:spcPts val="0"/>
              </a:spcBef>
              <a:spcAft>
                <a:spcPts val="0"/>
              </a:spcAft>
              <a:buNone/>
            </a:pPr>
            <a:r>
              <a:rPr lang="en">
                <a:solidFill>
                  <a:srgbClr val="00CFCC"/>
                </a:solidFill>
              </a:rPr>
              <a:t>x -&gt; y </a:t>
            </a:r>
            <a:endParaRPr>
              <a:solidFill>
                <a:srgbClr val="00CFCC"/>
              </a:solidFill>
            </a:endParaRPr>
          </a:p>
          <a:p>
            <a:pPr indent="0" lvl="0" marL="0" rtl="0" algn="ctr">
              <a:lnSpc>
                <a:spcPct val="100000"/>
              </a:lnSpc>
              <a:spcBef>
                <a:spcPts val="0"/>
              </a:spcBef>
              <a:spcAft>
                <a:spcPts val="0"/>
              </a:spcAft>
              <a:buNone/>
            </a:pPr>
            <a:r>
              <a:rPr lang="en"/>
              <a:t>(Mapping input to output)</a:t>
            </a:r>
            <a:endParaRPr/>
          </a:p>
          <a:p>
            <a:pPr indent="0" lvl="0" marL="457200" rtl="0" algn="just">
              <a:spcBef>
                <a:spcPts val="0"/>
              </a:spcBef>
              <a:spcAft>
                <a:spcPts val="1600"/>
              </a:spcAft>
              <a:buNone/>
            </a:pPr>
            <a:r>
              <a:t/>
            </a:r>
            <a:endParaRPr/>
          </a:p>
        </p:txBody>
      </p:sp>
      <p:sp>
        <p:nvSpPr>
          <p:cNvPr id="470" name="Google Shape;470;p27"/>
          <p:cNvSpPr txBox="1"/>
          <p:nvPr>
            <p:ph idx="6" type="ctrTitle"/>
          </p:nvPr>
        </p:nvSpPr>
        <p:spPr>
          <a:xfrm>
            <a:off x="466050" y="309200"/>
            <a:ext cx="7042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WHAT IS DEEP LEARNING ?</a:t>
            </a:r>
            <a:endParaRPr b="1"/>
          </a:p>
        </p:txBody>
      </p:sp>
      <p:grpSp>
        <p:nvGrpSpPr>
          <p:cNvPr id="471" name="Google Shape;471;p27"/>
          <p:cNvGrpSpPr/>
          <p:nvPr/>
        </p:nvGrpSpPr>
        <p:grpSpPr>
          <a:xfrm rot="5400000">
            <a:off x="6012265" y="1117533"/>
            <a:ext cx="2155986" cy="2787937"/>
            <a:chOff x="2501950" y="1507050"/>
            <a:chExt cx="2392350" cy="2696525"/>
          </a:xfrm>
        </p:grpSpPr>
        <p:sp>
          <p:nvSpPr>
            <p:cNvPr id="472" name="Google Shape;472;p27"/>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91" name="Google Shape;491;p27"/>
          <p:cNvGrpSpPr/>
          <p:nvPr/>
        </p:nvGrpSpPr>
        <p:grpSpPr>
          <a:xfrm>
            <a:off x="5905787" y="1914272"/>
            <a:ext cx="2368961" cy="1329183"/>
            <a:chOff x="834100" y="3642869"/>
            <a:chExt cx="1259483" cy="628426"/>
          </a:xfrm>
        </p:grpSpPr>
        <p:sp>
          <p:nvSpPr>
            <p:cNvPr id="492" name="Google Shape;492;p27"/>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27"/>
            <p:cNvGrpSpPr/>
            <p:nvPr/>
          </p:nvGrpSpPr>
          <p:grpSpPr>
            <a:xfrm>
              <a:off x="1360364" y="3847835"/>
              <a:ext cx="208119" cy="224359"/>
              <a:chOff x="1360769" y="3847100"/>
              <a:chExt cx="208119" cy="224359"/>
            </a:xfrm>
          </p:grpSpPr>
          <p:sp>
            <p:nvSpPr>
              <p:cNvPr id="518" name="Google Shape;518;p27"/>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27"/>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4"/>
          <p:cNvSpPr/>
          <p:nvPr/>
        </p:nvSpPr>
        <p:spPr>
          <a:xfrm>
            <a:off x="6319275" y="2833100"/>
            <a:ext cx="2473500" cy="13869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txBox="1"/>
          <p:nvPr>
            <p:ph idx="4294967295" type="ctrTitle"/>
          </p:nvPr>
        </p:nvSpPr>
        <p:spPr>
          <a:xfrm>
            <a:off x="310088" y="208725"/>
            <a:ext cx="4727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Combining all we’ve learned :</a:t>
            </a:r>
            <a:endParaRPr b="1"/>
          </a:p>
        </p:txBody>
      </p:sp>
      <p:pic>
        <p:nvPicPr>
          <p:cNvPr id="861" name="Google Shape;861;p54"/>
          <p:cNvPicPr preferRelativeResize="0"/>
          <p:nvPr/>
        </p:nvPicPr>
        <p:blipFill>
          <a:blip r:embed="rId3">
            <a:alphaModFix/>
          </a:blip>
          <a:stretch>
            <a:fillRect/>
          </a:stretch>
        </p:blipFill>
        <p:spPr>
          <a:xfrm>
            <a:off x="386300" y="812725"/>
            <a:ext cx="5243224" cy="4067625"/>
          </a:xfrm>
          <a:prstGeom prst="rect">
            <a:avLst/>
          </a:prstGeom>
          <a:noFill/>
          <a:ln>
            <a:noFill/>
          </a:ln>
        </p:spPr>
      </p:pic>
      <p:cxnSp>
        <p:nvCxnSpPr>
          <p:cNvPr id="862" name="Google Shape;862;p54"/>
          <p:cNvCxnSpPr>
            <a:stCxn id="863" idx="2"/>
          </p:cNvCxnSpPr>
          <p:nvPr/>
        </p:nvCxnSpPr>
        <p:spPr>
          <a:xfrm flipH="1">
            <a:off x="1761500" y="1769925"/>
            <a:ext cx="4451400" cy="2615100"/>
          </a:xfrm>
          <a:prstGeom prst="bentConnector3">
            <a:avLst>
              <a:gd fmla="val 8237" name="adj1"/>
            </a:avLst>
          </a:prstGeom>
          <a:noFill/>
          <a:ln cap="flat" cmpd="sng" w="9525">
            <a:solidFill>
              <a:schemeClr val="accent2"/>
            </a:solidFill>
            <a:prstDash val="solid"/>
            <a:round/>
            <a:headEnd len="med" w="med" type="none"/>
            <a:tailEnd len="med" w="med" type="none"/>
          </a:ln>
        </p:spPr>
      </p:cxnSp>
      <p:sp>
        <p:nvSpPr>
          <p:cNvPr id="864" name="Google Shape;864;p54"/>
          <p:cNvSpPr txBox="1"/>
          <p:nvPr/>
        </p:nvSpPr>
        <p:spPr>
          <a:xfrm>
            <a:off x="6415275" y="3057500"/>
            <a:ext cx="22815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FF9973"/>
                </a:solidFill>
                <a:latin typeface="Maven Pro"/>
                <a:ea typeface="Maven Pro"/>
                <a:cs typeface="Maven Pro"/>
                <a:sym typeface="Maven Pro"/>
              </a:rPr>
              <a:t>Batch_size : </a:t>
            </a:r>
            <a:r>
              <a:rPr b="1" lang="en" sz="1100">
                <a:solidFill>
                  <a:srgbClr val="F2F2F2"/>
                </a:solidFill>
                <a:latin typeface="Maven Pro"/>
                <a:ea typeface="Maven Pro"/>
                <a:cs typeface="Maven Pro"/>
                <a:sym typeface="Maven Pro"/>
              </a:rPr>
              <a:t>No. of samples in training dataset that is used for training in one iteration of the optimization algorithm</a:t>
            </a:r>
            <a:endParaRPr b="1">
              <a:solidFill>
                <a:srgbClr val="F2F2F2"/>
              </a:solidFill>
              <a:latin typeface="Maven Pro"/>
              <a:ea typeface="Maven Pro"/>
              <a:cs typeface="Maven Pro"/>
              <a:sym typeface="Maven Pro"/>
            </a:endParaRPr>
          </a:p>
        </p:txBody>
      </p:sp>
      <p:cxnSp>
        <p:nvCxnSpPr>
          <p:cNvPr id="865" name="Google Shape;865;p54"/>
          <p:cNvCxnSpPr>
            <a:stCxn id="859" idx="4"/>
          </p:cNvCxnSpPr>
          <p:nvPr/>
        </p:nvCxnSpPr>
        <p:spPr>
          <a:xfrm rot="5400000">
            <a:off x="4585575" y="1602050"/>
            <a:ext cx="352500" cy="5588400"/>
          </a:xfrm>
          <a:prstGeom prst="bentConnector2">
            <a:avLst/>
          </a:prstGeom>
          <a:noFill/>
          <a:ln cap="flat" cmpd="sng" w="9525">
            <a:solidFill>
              <a:schemeClr val="accent2"/>
            </a:solidFill>
            <a:prstDash val="solid"/>
            <a:round/>
            <a:headEnd len="med" w="med" type="none"/>
            <a:tailEnd len="med" w="med" type="none"/>
          </a:ln>
        </p:spPr>
      </p:cxnSp>
      <p:sp>
        <p:nvSpPr>
          <p:cNvPr id="863" name="Google Shape;863;p54"/>
          <p:cNvSpPr/>
          <p:nvPr/>
        </p:nvSpPr>
        <p:spPr>
          <a:xfrm>
            <a:off x="6212900" y="1245225"/>
            <a:ext cx="2560200" cy="10494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txBox="1"/>
          <p:nvPr/>
        </p:nvSpPr>
        <p:spPr>
          <a:xfrm>
            <a:off x="6306075" y="1474725"/>
            <a:ext cx="24183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FF9973"/>
                </a:solidFill>
                <a:latin typeface="Maven Pro"/>
                <a:ea typeface="Maven Pro"/>
                <a:cs typeface="Maven Pro"/>
                <a:sym typeface="Maven Pro"/>
              </a:rPr>
              <a:t>Epochs: </a:t>
            </a:r>
            <a:r>
              <a:rPr b="1" lang="en" sz="1100">
                <a:solidFill>
                  <a:srgbClr val="F2F2F2"/>
                </a:solidFill>
                <a:latin typeface="Maven Pro"/>
                <a:ea typeface="Maven Pro"/>
                <a:cs typeface="Maven Pro"/>
                <a:sym typeface="Maven Pro"/>
              </a:rPr>
              <a:t>The number of iterations for which the Optimization algorithm runs</a:t>
            </a:r>
            <a:endParaRPr b="1">
              <a:solidFill>
                <a:srgbClr val="F2F2F2"/>
              </a:solidFill>
              <a:latin typeface="Maven Pro"/>
              <a:ea typeface="Maven Pro"/>
              <a:cs typeface="Maven Pro"/>
              <a:sym typeface="Maven Pro"/>
            </a:endParaRPr>
          </a:p>
          <a:p>
            <a:pPr indent="0" lvl="0" marL="0" rtl="0" algn="ctr">
              <a:lnSpc>
                <a:spcPct val="115000"/>
              </a:lnSpc>
              <a:spcBef>
                <a:spcPts val="0"/>
              </a:spcBef>
              <a:spcAft>
                <a:spcPts val="0"/>
              </a:spcAft>
              <a:buNone/>
            </a:pPr>
            <a:r>
              <a:t/>
            </a:r>
            <a:endParaRPr b="1" sz="1100">
              <a:solidFill>
                <a:srgbClr val="F2F2F2"/>
              </a:solidFill>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5"/>
          <p:cNvSpPr txBox="1"/>
          <p:nvPr>
            <p:ph type="ctrTitle"/>
          </p:nvPr>
        </p:nvSpPr>
        <p:spPr>
          <a:xfrm>
            <a:off x="895071" y="2691025"/>
            <a:ext cx="49959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OVERFITTING AND UNDERFITTING</a:t>
            </a:r>
            <a:endParaRPr/>
          </a:p>
        </p:txBody>
      </p:sp>
      <p:sp>
        <p:nvSpPr>
          <p:cNvPr id="872" name="Google Shape;872;p55"/>
          <p:cNvSpPr/>
          <p:nvPr/>
        </p:nvSpPr>
        <p:spPr>
          <a:xfrm>
            <a:off x="5790875" y="2317225"/>
            <a:ext cx="1085100" cy="1085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05</a:t>
            </a:r>
            <a:endParaRPr>
              <a:solidFill>
                <a:schemeClr val="dk2"/>
              </a:solidFill>
            </a:endParaRPr>
          </a:p>
        </p:txBody>
      </p:sp>
      <p:sp>
        <p:nvSpPr>
          <p:cNvPr id="874" name="Google Shape;874;p5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6" name="Google Shape;876;p55"/>
          <p:cNvCxnSpPr/>
          <p:nvPr/>
        </p:nvCxnSpPr>
        <p:spPr>
          <a:xfrm>
            <a:off x="6333400" y="2961700"/>
            <a:ext cx="0" cy="978000"/>
          </a:xfrm>
          <a:prstGeom prst="straightConnector1">
            <a:avLst/>
          </a:prstGeom>
          <a:noFill/>
          <a:ln cap="flat" cmpd="sng" w="19050">
            <a:solidFill>
              <a:srgbClr val="4A86E8"/>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6"/>
          <p:cNvSpPr txBox="1"/>
          <p:nvPr>
            <p:ph type="ctrTitle"/>
          </p:nvPr>
        </p:nvSpPr>
        <p:spPr>
          <a:xfrm>
            <a:off x="515775" y="327350"/>
            <a:ext cx="6385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Overfitting and Underfitting : </a:t>
            </a:r>
            <a:endParaRPr b="1" sz="3700"/>
          </a:p>
        </p:txBody>
      </p:sp>
      <p:sp>
        <p:nvSpPr>
          <p:cNvPr id="882" name="Google Shape;882;p56"/>
          <p:cNvSpPr txBox="1"/>
          <p:nvPr/>
        </p:nvSpPr>
        <p:spPr>
          <a:xfrm>
            <a:off x="710750" y="989475"/>
            <a:ext cx="7397400" cy="3880500"/>
          </a:xfrm>
          <a:prstGeom prst="rect">
            <a:avLst/>
          </a:prstGeom>
          <a:solidFill>
            <a:schemeClr val="dk2"/>
          </a:solid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In every real world dataset, we face a problem: </a:t>
            </a:r>
            <a:endParaRPr sz="17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8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21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0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000">
              <a:solidFill>
                <a:schemeClr val="lt1"/>
              </a:solidFill>
              <a:latin typeface="Maven Pro"/>
              <a:ea typeface="Maven Pro"/>
              <a:cs typeface="Maven Pro"/>
              <a:sym typeface="Maven Pro"/>
            </a:endParaRPr>
          </a:p>
          <a:p>
            <a:pPr indent="-336550" lvl="0" marL="457200" rtl="0" algn="l">
              <a:lnSpc>
                <a:spcPct val="115000"/>
              </a:lnSpc>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As we try to minimize the cost function it also decreases with the noise in the training dataset. (As the cost function is modeled after the training dataset.)</a:t>
            </a:r>
            <a:endParaRPr sz="17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336550" lvl="0" marL="457200" rtl="0" algn="l">
              <a:lnSpc>
                <a:spcPct val="115000"/>
              </a:lnSpc>
              <a:spcBef>
                <a:spcPts val="0"/>
              </a:spcBef>
              <a:spcAft>
                <a:spcPts val="0"/>
              </a:spcAft>
              <a:buClr>
                <a:srgbClr val="F2F2F2"/>
              </a:buClr>
              <a:buSzPts val="1700"/>
              <a:buFont typeface="Maven Pro"/>
              <a:buChar char="➢"/>
            </a:pPr>
            <a:r>
              <a:rPr lang="en" sz="1700">
                <a:solidFill>
                  <a:schemeClr val="lt1"/>
                </a:solidFill>
                <a:latin typeface="Maven Pro"/>
                <a:ea typeface="Maven Pro"/>
                <a:cs typeface="Maven Pro"/>
                <a:sym typeface="Maven Pro"/>
              </a:rPr>
              <a:t>To keep this problem in check, we need to simultaneously compute our cost for </a:t>
            </a:r>
            <a:r>
              <a:rPr b="1" lang="en" sz="1700">
                <a:solidFill>
                  <a:srgbClr val="FF0000"/>
                </a:solidFill>
                <a:latin typeface="Maven Pro"/>
                <a:ea typeface="Maven Pro"/>
                <a:cs typeface="Maven Pro"/>
                <a:sym typeface="Maven Pro"/>
              </a:rPr>
              <a:t>validation data</a:t>
            </a:r>
            <a:r>
              <a:rPr lang="en" sz="1700">
                <a:solidFill>
                  <a:schemeClr val="lt1"/>
                </a:solidFill>
                <a:latin typeface="Maven Pro"/>
                <a:ea typeface="Maven Pro"/>
                <a:cs typeface="Maven Pro"/>
                <a:sym typeface="Maven Pro"/>
              </a:rPr>
              <a:t>.</a:t>
            </a:r>
            <a:endParaRPr sz="1100">
              <a:solidFill>
                <a:srgbClr val="9E9E9E"/>
              </a:solidFill>
              <a:latin typeface="Maven Pro"/>
              <a:ea typeface="Maven Pro"/>
              <a:cs typeface="Maven Pro"/>
              <a:sym typeface="Maven Pro"/>
            </a:endParaRPr>
          </a:p>
        </p:txBody>
      </p:sp>
      <p:sp>
        <p:nvSpPr>
          <p:cNvPr id="883" name="Google Shape;883;p56"/>
          <p:cNvSpPr/>
          <p:nvPr/>
        </p:nvSpPr>
        <p:spPr>
          <a:xfrm>
            <a:off x="4592325" y="1595900"/>
            <a:ext cx="2945700" cy="11877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txBox="1"/>
          <p:nvPr>
            <p:ph type="ctrTitle"/>
          </p:nvPr>
        </p:nvSpPr>
        <p:spPr>
          <a:xfrm>
            <a:off x="4817325" y="1727300"/>
            <a:ext cx="2495700" cy="924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500">
                <a:latin typeface="Maven Pro"/>
                <a:ea typeface="Maven Pro"/>
                <a:cs typeface="Maven Pro"/>
                <a:sym typeface="Maven Pro"/>
              </a:rPr>
              <a:t>Noise are random fluctuations in the actual values of the data.</a:t>
            </a:r>
            <a:endParaRPr b="1" sz="3700">
              <a:latin typeface="Maven Pro"/>
              <a:ea typeface="Maven Pro"/>
              <a:cs typeface="Maven Pro"/>
              <a:sym typeface="Maven Pro"/>
            </a:endParaRPr>
          </a:p>
        </p:txBody>
      </p:sp>
      <p:sp>
        <p:nvSpPr>
          <p:cNvPr id="885" name="Google Shape;885;p56"/>
          <p:cNvSpPr/>
          <p:nvPr/>
        </p:nvSpPr>
        <p:spPr>
          <a:xfrm>
            <a:off x="3922825" y="2072900"/>
            <a:ext cx="448800" cy="233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 name="Google Shape;886;p56"/>
          <p:cNvPicPr preferRelativeResize="0"/>
          <p:nvPr/>
        </p:nvPicPr>
        <p:blipFill>
          <a:blip r:embed="rId3">
            <a:alphaModFix/>
          </a:blip>
          <a:stretch>
            <a:fillRect/>
          </a:stretch>
        </p:blipFill>
        <p:spPr>
          <a:xfrm>
            <a:off x="1174975" y="1595900"/>
            <a:ext cx="2222350" cy="1072800"/>
          </a:xfrm>
          <a:prstGeom prst="rect">
            <a:avLst/>
          </a:prstGeom>
          <a:noFill/>
          <a:ln>
            <a:noFill/>
          </a:ln>
        </p:spPr>
      </p:pic>
      <p:sp>
        <p:nvSpPr>
          <p:cNvPr id="887" name="Google Shape;887;p56"/>
          <p:cNvSpPr txBox="1"/>
          <p:nvPr/>
        </p:nvSpPr>
        <p:spPr>
          <a:xfrm>
            <a:off x="1644675" y="1770650"/>
            <a:ext cx="13929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500">
                <a:solidFill>
                  <a:srgbClr val="212121"/>
                </a:solidFill>
                <a:latin typeface="Share Tech"/>
                <a:ea typeface="Share Tech"/>
                <a:cs typeface="Share Tech"/>
                <a:sym typeface="Share Tech"/>
              </a:rPr>
              <a:t>NOISE</a:t>
            </a:r>
            <a:endParaRPr b="1" sz="2900">
              <a:solidFill>
                <a:srgbClr val="212121"/>
              </a:solidFill>
              <a:latin typeface="Share Tech"/>
              <a:ea typeface="Share Tech"/>
              <a:cs typeface="Share Tech"/>
              <a:sym typeface="Share Tech"/>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7"/>
          <p:cNvSpPr txBox="1"/>
          <p:nvPr>
            <p:ph type="ctrTitle"/>
          </p:nvPr>
        </p:nvSpPr>
        <p:spPr>
          <a:xfrm>
            <a:off x="514100" y="298975"/>
            <a:ext cx="6114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Overfitting and Underfitting :</a:t>
            </a:r>
            <a:endParaRPr/>
          </a:p>
        </p:txBody>
      </p:sp>
      <p:pic>
        <p:nvPicPr>
          <p:cNvPr id="893" name="Google Shape;893;p57"/>
          <p:cNvPicPr preferRelativeResize="0"/>
          <p:nvPr/>
        </p:nvPicPr>
        <p:blipFill>
          <a:blip r:embed="rId3">
            <a:alphaModFix/>
          </a:blip>
          <a:stretch>
            <a:fillRect/>
          </a:stretch>
        </p:blipFill>
        <p:spPr>
          <a:xfrm>
            <a:off x="3437950" y="1492725"/>
            <a:ext cx="3109175" cy="2682800"/>
          </a:xfrm>
          <a:prstGeom prst="rect">
            <a:avLst/>
          </a:prstGeom>
          <a:noFill/>
          <a:ln>
            <a:noFill/>
          </a:ln>
        </p:spPr>
      </p:pic>
      <p:sp>
        <p:nvSpPr>
          <p:cNvPr id="894" name="Google Shape;894;p57"/>
          <p:cNvSpPr txBox="1"/>
          <p:nvPr/>
        </p:nvSpPr>
        <p:spPr>
          <a:xfrm>
            <a:off x="514100" y="1280750"/>
            <a:ext cx="2559600" cy="306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lt1"/>
                </a:solidFill>
                <a:latin typeface="Maven Pro"/>
                <a:ea typeface="Maven Pro"/>
                <a:cs typeface="Maven Pro"/>
                <a:sym typeface="Maven Pro"/>
              </a:rPr>
              <a:t>Initially as seen in the graph both the error decreases as here the model learns the signal but when the validation error starts increasing it represents that the model has started to learn the noise. Thus we need to stop before this point.</a:t>
            </a:r>
            <a:endParaRPr sz="1700">
              <a:solidFill>
                <a:schemeClr val="lt1"/>
              </a:solidFill>
              <a:latin typeface="Maven Pro"/>
              <a:ea typeface="Maven Pro"/>
              <a:cs typeface="Maven Pro"/>
              <a:sym typeface="Maven Pro"/>
            </a:endParaRPr>
          </a:p>
        </p:txBody>
      </p:sp>
      <p:sp>
        <p:nvSpPr>
          <p:cNvPr id="895" name="Google Shape;895;p57"/>
          <p:cNvSpPr/>
          <p:nvPr/>
        </p:nvSpPr>
        <p:spPr>
          <a:xfrm>
            <a:off x="6752400" y="1520400"/>
            <a:ext cx="2298900" cy="10206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p:nvPr/>
        </p:nvSpPr>
        <p:spPr>
          <a:xfrm>
            <a:off x="6723750" y="3134625"/>
            <a:ext cx="2356200" cy="10206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txBox="1"/>
          <p:nvPr/>
        </p:nvSpPr>
        <p:spPr>
          <a:xfrm>
            <a:off x="6911375" y="1599750"/>
            <a:ext cx="1794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6B65"/>
                </a:solidFill>
                <a:latin typeface="Maven Pro"/>
                <a:ea typeface="Maven Pro"/>
                <a:cs typeface="Maven Pro"/>
                <a:sym typeface="Maven Pro"/>
              </a:rPr>
              <a:t>Bias</a:t>
            </a:r>
            <a:r>
              <a:rPr b="1" lang="en">
                <a:solidFill>
                  <a:schemeClr val="dk2"/>
                </a:solidFill>
                <a:latin typeface="Maven Pro"/>
                <a:ea typeface="Maven Pro"/>
                <a:cs typeface="Maven Pro"/>
                <a:sym typeface="Maven Pro"/>
              </a:rPr>
              <a:t> </a:t>
            </a:r>
            <a:r>
              <a:rPr b="1" lang="en" sz="1600">
                <a:solidFill>
                  <a:schemeClr val="lt1"/>
                </a:solidFill>
                <a:latin typeface="Maven Pro"/>
                <a:ea typeface="Maven Pro"/>
                <a:cs typeface="Maven Pro"/>
                <a:sym typeface="Maven Pro"/>
              </a:rPr>
              <a:t>=</a:t>
            </a:r>
            <a:r>
              <a:rPr b="1" lang="en">
                <a:solidFill>
                  <a:schemeClr val="lt1"/>
                </a:solidFill>
                <a:latin typeface="Maven Pro"/>
                <a:ea typeface="Maven Pro"/>
                <a:cs typeface="Maven Pro"/>
                <a:sym typeface="Maven Pro"/>
              </a:rPr>
              <a:t> difference between predicted and actual value.</a:t>
            </a:r>
            <a:endParaRPr b="1">
              <a:solidFill>
                <a:schemeClr val="lt1"/>
              </a:solidFill>
              <a:latin typeface="Maven Pro"/>
              <a:ea typeface="Maven Pro"/>
              <a:cs typeface="Maven Pro"/>
              <a:sym typeface="Maven Pro"/>
            </a:endParaRPr>
          </a:p>
        </p:txBody>
      </p:sp>
      <p:sp>
        <p:nvSpPr>
          <p:cNvPr id="898" name="Google Shape;898;p57"/>
          <p:cNvSpPr txBox="1"/>
          <p:nvPr/>
        </p:nvSpPr>
        <p:spPr>
          <a:xfrm>
            <a:off x="6849150" y="3213975"/>
            <a:ext cx="2105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6B65"/>
                </a:solidFill>
                <a:latin typeface="Maven Pro"/>
                <a:ea typeface="Maven Pro"/>
                <a:cs typeface="Maven Pro"/>
                <a:sym typeface="Maven Pro"/>
              </a:rPr>
              <a:t>Variance</a:t>
            </a:r>
            <a:r>
              <a:rPr b="1" lang="en">
                <a:latin typeface="Maven Pro"/>
                <a:ea typeface="Maven Pro"/>
                <a:cs typeface="Maven Pro"/>
                <a:sym typeface="Maven Pro"/>
              </a:rPr>
              <a:t> </a:t>
            </a:r>
            <a:r>
              <a:rPr b="1" lang="en" sz="1600">
                <a:solidFill>
                  <a:srgbClr val="F2F2F2"/>
                </a:solidFill>
                <a:latin typeface="Maven Pro"/>
                <a:ea typeface="Maven Pro"/>
                <a:cs typeface="Maven Pro"/>
                <a:sym typeface="Maven Pro"/>
              </a:rPr>
              <a:t>= </a:t>
            </a:r>
            <a:r>
              <a:rPr b="1" lang="en">
                <a:solidFill>
                  <a:srgbClr val="F2F2F2"/>
                </a:solidFill>
                <a:latin typeface="Maven Pro"/>
                <a:ea typeface="Maven Pro"/>
                <a:cs typeface="Maven Pro"/>
                <a:sym typeface="Maven Pro"/>
              </a:rPr>
              <a:t>variability of model prediction for a given data point</a:t>
            </a:r>
            <a:endParaRPr b="1">
              <a:solidFill>
                <a:srgbClr val="F2F2F2"/>
              </a:solidFill>
              <a:latin typeface="Maven Pro"/>
              <a:ea typeface="Maven Pro"/>
              <a:cs typeface="Maven Pro"/>
              <a:sym typeface="Maven Pro"/>
            </a:endParaRPr>
          </a:p>
        </p:txBody>
      </p:sp>
      <p:cxnSp>
        <p:nvCxnSpPr>
          <p:cNvPr id="899" name="Google Shape;899;p57"/>
          <p:cNvCxnSpPr>
            <a:stCxn id="897" idx="0"/>
          </p:cNvCxnSpPr>
          <p:nvPr/>
        </p:nvCxnSpPr>
        <p:spPr>
          <a:xfrm rot="5400000">
            <a:off x="6081275" y="-124950"/>
            <a:ext cx="2700" cy="3452100"/>
          </a:xfrm>
          <a:prstGeom prst="bentConnector4">
            <a:avLst>
              <a:gd fmla="val -8819444" name="adj1"/>
              <a:gd fmla="val 92943" name="adj2"/>
            </a:avLst>
          </a:prstGeom>
          <a:noFill/>
          <a:ln cap="flat" cmpd="sng" w="9525">
            <a:solidFill>
              <a:schemeClr val="accent2"/>
            </a:solidFill>
            <a:prstDash val="solid"/>
            <a:round/>
            <a:headEnd len="med" w="med" type="none"/>
            <a:tailEnd len="med" w="med" type="none"/>
          </a:ln>
        </p:spPr>
      </p:cxnSp>
      <p:cxnSp>
        <p:nvCxnSpPr>
          <p:cNvPr id="900" name="Google Shape;900;p57"/>
          <p:cNvCxnSpPr/>
          <p:nvPr/>
        </p:nvCxnSpPr>
        <p:spPr>
          <a:xfrm rot="10800000">
            <a:off x="5939950" y="1602525"/>
            <a:ext cx="1958100" cy="1283400"/>
          </a:xfrm>
          <a:prstGeom prst="bentConnector3">
            <a:avLst>
              <a:gd fmla="val 50000" name="adj1"/>
            </a:avLst>
          </a:prstGeom>
          <a:noFill/>
          <a:ln cap="flat" cmpd="sng" w="9525">
            <a:solidFill>
              <a:schemeClr val="accent2"/>
            </a:solidFill>
            <a:prstDash val="solid"/>
            <a:round/>
            <a:headEnd len="med" w="med" type="none"/>
            <a:tailEnd len="med" w="med" type="none"/>
          </a:ln>
        </p:spPr>
      </p:cxnSp>
      <p:cxnSp>
        <p:nvCxnSpPr>
          <p:cNvPr id="901" name="Google Shape;901;p57"/>
          <p:cNvCxnSpPr>
            <a:endCxn id="898" idx="0"/>
          </p:cNvCxnSpPr>
          <p:nvPr/>
        </p:nvCxnSpPr>
        <p:spPr>
          <a:xfrm>
            <a:off x="7898250" y="2885775"/>
            <a:ext cx="3600" cy="3282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8"/>
          <p:cNvSpPr txBox="1"/>
          <p:nvPr>
            <p:ph type="ctrTitle"/>
          </p:nvPr>
        </p:nvSpPr>
        <p:spPr>
          <a:xfrm>
            <a:off x="618825" y="411675"/>
            <a:ext cx="6002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Overfitting and Underfitting : </a:t>
            </a:r>
            <a:endParaRPr b="1" sz="3700"/>
          </a:p>
        </p:txBody>
      </p:sp>
      <p:sp>
        <p:nvSpPr>
          <p:cNvPr id="907" name="Google Shape;907;p58"/>
          <p:cNvSpPr txBox="1"/>
          <p:nvPr/>
        </p:nvSpPr>
        <p:spPr>
          <a:xfrm>
            <a:off x="695025" y="1066100"/>
            <a:ext cx="7428000" cy="1062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2F2F2"/>
              </a:buClr>
              <a:buSzPts val="1700"/>
              <a:buFont typeface="Maven Pro"/>
              <a:buChar char="➢"/>
            </a:pPr>
            <a:r>
              <a:rPr lang="en" sz="1700">
                <a:solidFill>
                  <a:schemeClr val="lt1"/>
                </a:solidFill>
                <a:latin typeface="Maven Pro"/>
                <a:ea typeface="Maven Pro"/>
                <a:cs typeface="Maven Pro"/>
                <a:sym typeface="Maven Pro"/>
              </a:rPr>
              <a:t>Initially</a:t>
            </a:r>
            <a:r>
              <a:rPr lang="en" sz="1700">
                <a:solidFill>
                  <a:schemeClr val="lt1"/>
                </a:solidFill>
                <a:latin typeface="Maven Pro"/>
                <a:ea typeface="Maven Pro"/>
                <a:cs typeface="Maven Pro"/>
                <a:sym typeface="Maven Pro"/>
              </a:rPr>
              <a:t> the </a:t>
            </a:r>
            <a:r>
              <a:rPr lang="en" sz="1700">
                <a:solidFill>
                  <a:schemeClr val="lt1"/>
                </a:solidFill>
                <a:latin typeface="Maven Pro"/>
                <a:ea typeface="Maven Pro"/>
                <a:cs typeface="Maven Pro"/>
                <a:sym typeface="Maven Pro"/>
              </a:rPr>
              <a:t>model</a:t>
            </a:r>
            <a:r>
              <a:rPr lang="en" sz="1700">
                <a:solidFill>
                  <a:schemeClr val="lt1"/>
                </a:solidFill>
                <a:latin typeface="Maven Pro"/>
                <a:ea typeface="Maven Pro"/>
                <a:cs typeface="Maven Pro"/>
                <a:sym typeface="Maven Pro"/>
              </a:rPr>
              <a:t> is said to be </a:t>
            </a:r>
            <a:r>
              <a:rPr b="1" lang="en" sz="1700" u="sng">
                <a:solidFill>
                  <a:srgbClr val="FF6B65"/>
                </a:solidFill>
                <a:latin typeface="Maven Pro"/>
                <a:ea typeface="Maven Pro"/>
                <a:cs typeface="Maven Pro"/>
                <a:sym typeface="Maven Pro"/>
              </a:rPr>
              <a:t>underfitted</a:t>
            </a:r>
            <a:r>
              <a:rPr lang="en" sz="1700">
                <a:solidFill>
                  <a:schemeClr val="lt1"/>
                </a:solidFill>
                <a:latin typeface="Maven Pro"/>
                <a:ea typeface="Maven Pro"/>
                <a:cs typeface="Maven Pro"/>
                <a:sym typeface="Maven Pro"/>
              </a:rPr>
              <a:t>. (too generalized)</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600">
              <a:solidFill>
                <a:schemeClr val="lt1"/>
              </a:solidFill>
              <a:latin typeface="Maven Pro"/>
              <a:ea typeface="Maven Pro"/>
              <a:cs typeface="Maven Pro"/>
              <a:sym typeface="Maven Pro"/>
            </a:endParaRPr>
          </a:p>
          <a:p>
            <a:pPr indent="-336550" lvl="0" marL="457200" rtl="0" algn="l">
              <a:spcBef>
                <a:spcPts val="0"/>
              </a:spcBef>
              <a:spcAft>
                <a:spcPts val="0"/>
              </a:spcAft>
              <a:buClr>
                <a:srgbClr val="F2F2F2"/>
              </a:buClr>
              <a:buSzPts val="1700"/>
              <a:buFont typeface="Maven Pro"/>
              <a:buChar char="➢"/>
            </a:pPr>
            <a:r>
              <a:rPr lang="en" sz="1700">
                <a:solidFill>
                  <a:schemeClr val="lt1"/>
                </a:solidFill>
                <a:latin typeface="Maven Pro"/>
                <a:ea typeface="Maven Pro"/>
                <a:cs typeface="Maven Pro"/>
                <a:sym typeface="Maven Pro"/>
              </a:rPr>
              <a:t>When the model starts to </a:t>
            </a:r>
            <a:r>
              <a:rPr lang="en" sz="1700">
                <a:solidFill>
                  <a:schemeClr val="lt1"/>
                </a:solidFill>
                <a:latin typeface="Maven Pro"/>
                <a:ea typeface="Maven Pro"/>
                <a:cs typeface="Maven Pro"/>
                <a:sym typeface="Maven Pro"/>
              </a:rPr>
              <a:t>learn</a:t>
            </a:r>
            <a:r>
              <a:rPr lang="en" sz="1700">
                <a:solidFill>
                  <a:schemeClr val="lt1"/>
                </a:solidFill>
                <a:latin typeface="Maven Pro"/>
                <a:ea typeface="Maven Pro"/>
                <a:cs typeface="Maven Pro"/>
                <a:sym typeface="Maven Pro"/>
              </a:rPr>
              <a:t> the noise, it is said to be </a:t>
            </a:r>
            <a:r>
              <a:rPr b="1" lang="en" sz="1700" u="sng">
                <a:solidFill>
                  <a:srgbClr val="FF6B65"/>
                </a:solidFill>
                <a:latin typeface="Maven Pro"/>
                <a:ea typeface="Maven Pro"/>
                <a:cs typeface="Maven Pro"/>
                <a:sym typeface="Maven Pro"/>
              </a:rPr>
              <a:t>overfitted</a:t>
            </a:r>
            <a:r>
              <a:rPr lang="en" sz="1700">
                <a:solidFill>
                  <a:schemeClr val="lt1"/>
                </a:solidFill>
                <a:latin typeface="Maven Pro"/>
                <a:ea typeface="Maven Pro"/>
                <a:cs typeface="Maven Pro"/>
                <a:sym typeface="Maven Pro"/>
              </a:rPr>
              <a:t>. </a:t>
            </a:r>
            <a:endParaRPr sz="1700">
              <a:solidFill>
                <a:schemeClr val="lt1"/>
              </a:solidFill>
              <a:latin typeface="Maven Pro"/>
              <a:ea typeface="Maven Pro"/>
              <a:cs typeface="Maven Pro"/>
              <a:sym typeface="Maven Pro"/>
            </a:endParaRPr>
          </a:p>
          <a:p>
            <a:pPr indent="457200" lvl="0" marL="0" rtl="0" algn="l">
              <a:spcBef>
                <a:spcPts val="0"/>
              </a:spcBef>
              <a:spcAft>
                <a:spcPts val="0"/>
              </a:spcAft>
              <a:buNone/>
            </a:pPr>
            <a:r>
              <a:rPr lang="en" sz="1700">
                <a:solidFill>
                  <a:schemeClr val="lt1"/>
                </a:solidFill>
                <a:latin typeface="Maven Pro"/>
                <a:ea typeface="Maven Pro"/>
                <a:cs typeface="Maven Pro"/>
                <a:sym typeface="Maven Pro"/>
              </a:rPr>
              <a:t>(too </a:t>
            </a:r>
            <a:r>
              <a:rPr lang="en" sz="1700">
                <a:solidFill>
                  <a:schemeClr val="lt1"/>
                </a:solidFill>
                <a:latin typeface="Maven Pro"/>
                <a:ea typeface="Maven Pro"/>
                <a:cs typeface="Maven Pro"/>
                <a:sym typeface="Maven Pro"/>
              </a:rPr>
              <a:t>specific to t</a:t>
            </a:r>
            <a:r>
              <a:rPr lang="en" sz="1700">
                <a:solidFill>
                  <a:schemeClr val="lt1"/>
                </a:solidFill>
                <a:latin typeface="Maven Pro"/>
                <a:ea typeface="Maven Pro"/>
                <a:cs typeface="Maven Pro"/>
                <a:sym typeface="Maven Pro"/>
              </a:rPr>
              <a:t>raining data)</a:t>
            </a:r>
            <a:endParaRPr sz="1700">
              <a:solidFill>
                <a:schemeClr val="lt1"/>
              </a:solidFill>
              <a:latin typeface="Maven Pro"/>
              <a:ea typeface="Maven Pro"/>
              <a:cs typeface="Maven Pro"/>
              <a:sym typeface="Maven Pro"/>
            </a:endParaRPr>
          </a:p>
        </p:txBody>
      </p:sp>
      <p:pic>
        <p:nvPicPr>
          <p:cNvPr id="908" name="Google Shape;908;p58"/>
          <p:cNvPicPr preferRelativeResize="0"/>
          <p:nvPr/>
        </p:nvPicPr>
        <p:blipFill>
          <a:blip r:embed="rId3">
            <a:alphaModFix/>
          </a:blip>
          <a:stretch>
            <a:fillRect/>
          </a:stretch>
        </p:blipFill>
        <p:spPr>
          <a:xfrm>
            <a:off x="1215550" y="2348925"/>
            <a:ext cx="6875750" cy="2468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9"/>
          <p:cNvSpPr txBox="1"/>
          <p:nvPr>
            <p:ph type="ctrTitle"/>
          </p:nvPr>
        </p:nvSpPr>
        <p:spPr>
          <a:xfrm>
            <a:off x="618825" y="411675"/>
            <a:ext cx="6498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Method to prevent Underfitting : </a:t>
            </a:r>
            <a:endParaRPr b="1" sz="3700"/>
          </a:p>
        </p:txBody>
      </p:sp>
      <p:sp>
        <p:nvSpPr>
          <p:cNvPr id="914" name="Google Shape;914;p59"/>
          <p:cNvSpPr txBox="1"/>
          <p:nvPr/>
        </p:nvSpPr>
        <p:spPr>
          <a:xfrm>
            <a:off x="618825" y="1094175"/>
            <a:ext cx="75453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Maven Pro"/>
                <a:ea typeface="Maven Pro"/>
                <a:cs typeface="Maven Pro"/>
                <a:sym typeface="Maven Pro"/>
              </a:rPr>
              <a:t>Increase the </a:t>
            </a:r>
            <a:r>
              <a:rPr b="1" lang="en" sz="1900">
                <a:solidFill>
                  <a:srgbClr val="FF6B65"/>
                </a:solidFill>
                <a:latin typeface="Maven Pro"/>
                <a:ea typeface="Maven Pro"/>
                <a:cs typeface="Maven Pro"/>
                <a:sym typeface="Maven Pro"/>
              </a:rPr>
              <a:t>model capacity</a:t>
            </a:r>
            <a:r>
              <a:rPr lang="en" sz="1900">
                <a:solidFill>
                  <a:schemeClr val="lt1"/>
                </a:solidFill>
                <a:latin typeface="Maven Pro"/>
                <a:ea typeface="Maven Pro"/>
                <a:cs typeface="Maven Pro"/>
                <a:sym typeface="Maven Pro"/>
              </a:rPr>
              <a:t>.</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Ways to increase the model capacity : </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900">
              <a:solidFill>
                <a:schemeClr val="lt1"/>
              </a:solidFill>
              <a:latin typeface="Maven Pro"/>
              <a:ea typeface="Maven Pro"/>
              <a:cs typeface="Maven Pro"/>
              <a:sym typeface="Maven Pro"/>
            </a:endParaRPr>
          </a:p>
          <a:p>
            <a:pPr indent="-349250" lvl="0" marL="457200" rtl="0" algn="l">
              <a:spcBef>
                <a:spcPts val="0"/>
              </a:spcBef>
              <a:spcAft>
                <a:spcPts val="0"/>
              </a:spcAft>
              <a:buClr>
                <a:srgbClr val="FF6B65"/>
              </a:buClr>
              <a:buSzPts val="1900"/>
              <a:buFont typeface="Maven Pro"/>
              <a:buChar char="❏"/>
            </a:pPr>
            <a:r>
              <a:rPr lang="en" sz="1900">
                <a:solidFill>
                  <a:schemeClr val="lt1"/>
                </a:solidFill>
                <a:latin typeface="Maven Pro"/>
                <a:ea typeface="Maven Pro"/>
                <a:cs typeface="Maven Pro"/>
                <a:sym typeface="Maven Pro"/>
              </a:rPr>
              <a:t>Make the neural network </a:t>
            </a:r>
            <a:r>
              <a:rPr lang="en" sz="1900">
                <a:solidFill>
                  <a:srgbClr val="FF6B65"/>
                </a:solidFill>
                <a:latin typeface="Maven Pro"/>
                <a:ea typeface="Maven Pro"/>
                <a:cs typeface="Maven Pro"/>
                <a:sym typeface="Maven Pro"/>
              </a:rPr>
              <a:t>deeper</a:t>
            </a:r>
            <a:r>
              <a:rPr lang="en" sz="1900">
                <a:solidFill>
                  <a:schemeClr val="lt1"/>
                </a:solidFill>
                <a:latin typeface="Maven Pro"/>
                <a:ea typeface="Maven Pro"/>
                <a:cs typeface="Maven Pro"/>
                <a:sym typeface="Maven Pro"/>
              </a:rPr>
              <a:t>. (increase no of layers in the model)</a:t>
            </a:r>
            <a:endParaRPr sz="1900">
              <a:solidFill>
                <a:schemeClr val="lt1"/>
              </a:solidFill>
              <a:latin typeface="Maven Pro"/>
              <a:ea typeface="Maven Pro"/>
              <a:cs typeface="Maven Pro"/>
              <a:sym typeface="Maven Pro"/>
            </a:endParaRPr>
          </a:p>
          <a:p>
            <a:pPr indent="-349250" lvl="0" marL="457200" rtl="0" algn="l">
              <a:spcBef>
                <a:spcPts val="0"/>
              </a:spcBef>
              <a:spcAft>
                <a:spcPts val="0"/>
              </a:spcAft>
              <a:buClr>
                <a:srgbClr val="FF6B65"/>
              </a:buClr>
              <a:buSzPts val="1900"/>
              <a:buFont typeface="Maven Pro"/>
              <a:buChar char="❏"/>
            </a:pPr>
            <a:r>
              <a:rPr lang="en" sz="1900">
                <a:solidFill>
                  <a:schemeClr val="lt1"/>
                </a:solidFill>
                <a:latin typeface="Maven Pro"/>
                <a:ea typeface="Maven Pro"/>
                <a:cs typeface="Maven Pro"/>
                <a:sym typeface="Maven Pro"/>
              </a:rPr>
              <a:t>Make the neural network </a:t>
            </a:r>
            <a:r>
              <a:rPr lang="en" sz="1900">
                <a:solidFill>
                  <a:srgbClr val="FF6B65"/>
                </a:solidFill>
                <a:latin typeface="Maven Pro"/>
                <a:ea typeface="Maven Pro"/>
                <a:cs typeface="Maven Pro"/>
                <a:sym typeface="Maven Pro"/>
              </a:rPr>
              <a:t>wider</a:t>
            </a:r>
            <a:r>
              <a:rPr lang="en" sz="1900">
                <a:solidFill>
                  <a:schemeClr val="lt1"/>
                </a:solidFill>
                <a:latin typeface="Maven Pro"/>
                <a:ea typeface="Maven Pro"/>
                <a:cs typeface="Maven Pro"/>
                <a:sym typeface="Maven Pro"/>
              </a:rPr>
              <a:t>. (increase no of neurons in a layer)</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sp>
        <p:nvSpPr>
          <p:cNvPr id="915" name="Google Shape;915;p59"/>
          <p:cNvSpPr/>
          <p:nvPr/>
        </p:nvSpPr>
        <p:spPr>
          <a:xfrm>
            <a:off x="2698325" y="1639875"/>
            <a:ext cx="3700800" cy="12273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9"/>
          <p:cNvSpPr txBox="1"/>
          <p:nvPr/>
        </p:nvSpPr>
        <p:spPr>
          <a:xfrm>
            <a:off x="2969550" y="1748825"/>
            <a:ext cx="31935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accent3"/>
                </a:solidFill>
                <a:latin typeface="Maven Pro"/>
                <a:ea typeface="Maven Pro"/>
                <a:cs typeface="Maven Pro"/>
                <a:sym typeface="Maven Pro"/>
              </a:rPr>
              <a:t>Model Capacity :</a:t>
            </a:r>
            <a:endParaRPr b="1" sz="1700">
              <a:solidFill>
                <a:schemeClr val="accent3"/>
              </a:solidFill>
              <a:latin typeface="Maven Pro"/>
              <a:ea typeface="Maven Pro"/>
              <a:cs typeface="Maven Pro"/>
              <a:sym typeface="Maven Pro"/>
            </a:endParaRPr>
          </a:p>
          <a:p>
            <a:pPr indent="0" lvl="0" marL="0" rtl="0" algn="ctr">
              <a:spcBef>
                <a:spcPts val="0"/>
              </a:spcBef>
              <a:spcAft>
                <a:spcPts val="0"/>
              </a:spcAft>
              <a:buNone/>
            </a:pPr>
            <a:r>
              <a:rPr lang="en" sz="1700">
                <a:solidFill>
                  <a:srgbClr val="F2F2F2"/>
                </a:solidFill>
                <a:latin typeface="Maven Pro"/>
                <a:ea typeface="Maven Pro"/>
                <a:cs typeface="Maven Pro"/>
                <a:sym typeface="Maven Pro"/>
              </a:rPr>
              <a:t>Complexity of patterns that the model can learn</a:t>
            </a:r>
            <a:r>
              <a:rPr lang="en" sz="1700">
                <a:solidFill>
                  <a:srgbClr val="212121"/>
                </a:solidFill>
                <a:latin typeface="Maven Pro"/>
                <a:ea typeface="Maven Pro"/>
                <a:cs typeface="Maven Pro"/>
                <a:sym typeface="Maven Pro"/>
              </a:rPr>
              <a:t>.</a:t>
            </a:r>
            <a:endParaRPr sz="1700">
              <a:solidFill>
                <a:srgbClr val="212121"/>
              </a:solidFill>
              <a:latin typeface="Maven Pro"/>
              <a:ea typeface="Maven Pro"/>
              <a:cs typeface="Maven Pro"/>
              <a:sym typeface="Maven Pro"/>
            </a:endParaRPr>
          </a:p>
        </p:txBody>
      </p:sp>
      <p:sp>
        <p:nvSpPr>
          <p:cNvPr id="917" name="Google Shape;917;p59"/>
          <p:cNvSpPr/>
          <p:nvPr/>
        </p:nvSpPr>
        <p:spPr>
          <a:xfrm>
            <a:off x="280842" y="4390044"/>
            <a:ext cx="199237" cy="199237"/>
          </a:xfrm>
          <a:custGeom>
            <a:rect b="b" l="l" r="r" t="t"/>
            <a:pathLst>
              <a:path extrusionOk="0" h="7603" w="7603">
                <a:moveTo>
                  <a:pt x="0" y="1"/>
                </a:moveTo>
                <a:lnTo>
                  <a:pt x="0" y="7602"/>
                </a:lnTo>
                <a:lnTo>
                  <a:pt x="7602" y="7602"/>
                </a:lnTo>
                <a:lnTo>
                  <a:pt x="7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9"/>
          <p:cNvSpPr/>
          <p:nvPr/>
        </p:nvSpPr>
        <p:spPr>
          <a:xfrm>
            <a:off x="545667" y="4749819"/>
            <a:ext cx="199237" cy="199237"/>
          </a:xfrm>
          <a:custGeom>
            <a:rect b="b" l="l" r="r" t="t"/>
            <a:pathLst>
              <a:path extrusionOk="0" h="7603" w="7603">
                <a:moveTo>
                  <a:pt x="0" y="1"/>
                </a:moveTo>
                <a:lnTo>
                  <a:pt x="0" y="7602"/>
                </a:lnTo>
                <a:lnTo>
                  <a:pt x="7602" y="7602"/>
                </a:lnTo>
                <a:lnTo>
                  <a:pt x="7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60"/>
          <p:cNvSpPr txBox="1"/>
          <p:nvPr>
            <p:ph type="ctrTitle"/>
          </p:nvPr>
        </p:nvSpPr>
        <p:spPr>
          <a:xfrm>
            <a:off x="656250" y="318850"/>
            <a:ext cx="7648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Code to make Model :</a:t>
            </a:r>
            <a:endParaRPr b="1"/>
          </a:p>
        </p:txBody>
      </p:sp>
      <p:pic>
        <p:nvPicPr>
          <p:cNvPr id="924" name="Google Shape;924;p60"/>
          <p:cNvPicPr preferRelativeResize="0"/>
          <p:nvPr/>
        </p:nvPicPr>
        <p:blipFill rotWithShape="1">
          <a:blip r:embed="rId3">
            <a:alphaModFix/>
          </a:blip>
          <a:srcRect b="0" l="0" r="5571" t="0"/>
          <a:stretch/>
        </p:blipFill>
        <p:spPr>
          <a:xfrm>
            <a:off x="681000" y="1597300"/>
            <a:ext cx="3501200" cy="1090525"/>
          </a:xfrm>
          <a:prstGeom prst="rect">
            <a:avLst/>
          </a:prstGeom>
          <a:noFill/>
          <a:ln>
            <a:noFill/>
          </a:ln>
        </p:spPr>
      </p:pic>
      <p:pic>
        <p:nvPicPr>
          <p:cNvPr id="925" name="Google Shape;925;p60"/>
          <p:cNvPicPr preferRelativeResize="0"/>
          <p:nvPr/>
        </p:nvPicPr>
        <p:blipFill>
          <a:blip r:embed="rId4">
            <a:alphaModFix/>
          </a:blip>
          <a:stretch>
            <a:fillRect/>
          </a:stretch>
        </p:blipFill>
        <p:spPr>
          <a:xfrm>
            <a:off x="5310675" y="1589275"/>
            <a:ext cx="3647875" cy="1090525"/>
          </a:xfrm>
          <a:prstGeom prst="rect">
            <a:avLst/>
          </a:prstGeom>
          <a:noFill/>
          <a:ln>
            <a:noFill/>
          </a:ln>
        </p:spPr>
      </p:pic>
      <p:pic>
        <p:nvPicPr>
          <p:cNvPr id="926" name="Google Shape;926;p60"/>
          <p:cNvPicPr preferRelativeResize="0"/>
          <p:nvPr/>
        </p:nvPicPr>
        <p:blipFill>
          <a:blip r:embed="rId3">
            <a:alphaModFix/>
          </a:blip>
          <a:stretch>
            <a:fillRect/>
          </a:stretch>
        </p:blipFill>
        <p:spPr>
          <a:xfrm>
            <a:off x="757206" y="3639050"/>
            <a:ext cx="3501194" cy="1090525"/>
          </a:xfrm>
          <a:prstGeom prst="rect">
            <a:avLst/>
          </a:prstGeom>
          <a:noFill/>
          <a:ln>
            <a:noFill/>
          </a:ln>
        </p:spPr>
      </p:pic>
      <p:pic>
        <p:nvPicPr>
          <p:cNvPr id="927" name="Google Shape;927;p60"/>
          <p:cNvPicPr preferRelativeResize="0"/>
          <p:nvPr/>
        </p:nvPicPr>
        <p:blipFill>
          <a:blip r:embed="rId5">
            <a:alphaModFix/>
          </a:blip>
          <a:stretch>
            <a:fillRect/>
          </a:stretch>
        </p:blipFill>
        <p:spPr>
          <a:xfrm>
            <a:off x="5310675" y="3618100"/>
            <a:ext cx="3647881" cy="1090525"/>
          </a:xfrm>
          <a:prstGeom prst="rect">
            <a:avLst/>
          </a:prstGeom>
          <a:noFill/>
          <a:ln>
            <a:noFill/>
          </a:ln>
        </p:spPr>
      </p:pic>
      <p:sp>
        <p:nvSpPr>
          <p:cNvPr id="928" name="Google Shape;928;p60"/>
          <p:cNvSpPr/>
          <p:nvPr/>
        </p:nvSpPr>
        <p:spPr>
          <a:xfrm>
            <a:off x="4406988" y="1997125"/>
            <a:ext cx="684600" cy="2151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0"/>
          <p:cNvSpPr/>
          <p:nvPr/>
        </p:nvSpPr>
        <p:spPr>
          <a:xfrm>
            <a:off x="4398599" y="4104400"/>
            <a:ext cx="684600" cy="2151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0"/>
          <p:cNvSpPr txBox="1"/>
          <p:nvPr>
            <p:ph type="ctrTitle"/>
          </p:nvPr>
        </p:nvSpPr>
        <p:spPr>
          <a:xfrm>
            <a:off x="656250" y="948950"/>
            <a:ext cx="16953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accent3"/>
                </a:solidFill>
                <a:latin typeface="Maven Pro"/>
                <a:ea typeface="Maven Pro"/>
                <a:cs typeface="Maven Pro"/>
                <a:sym typeface="Maven Pro"/>
              </a:rPr>
              <a:t>a.) D</a:t>
            </a:r>
            <a:r>
              <a:rPr b="1" lang="en" sz="2200">
                <a:solidFill>
                  <a:schemeClr val="accent3"/>
                </a:solidFill>
                <a:latin typeface="Maven Pro"/>
                <a:ea typeface="Maven Pro"/>
                <a:cs typeface="Maven Pro"/>
                <a:sym typeface="Maven Pro"/>
              </a:rPr>
              <a:t>eeper </a:t>
            </a:r>
            <a:endParaRPr b="1" sz="2200">
              <a:solidFill>
                <a:schemeClr val="accent3"/>
              </a:solidFill>
              <a:latin typeface="Maven Pro"/>
              <a:ea typeface="Maven Pro"/>
              <a:cs typeface="Maven Pro"/>
              <a:sym typeface="Maven Pro"/>
            </a:endParaRPr>
          </a:p>
        </p:txBody>
      </p:sp>
      <p:sp>
        <p:nvSpPr>
          <p:cNvPr id="931" name="Google Shape;931;p60"/>
          <p:cNvSpPr txBox="1"/>
          <p:nvPr>
            <p:ph type="ctrTitle"/>
          </p:nvPr>
        </p:nvSpPr>
        <p:spPr>
          <a:xfrm>
            <a:off x="656250" y="2936250"/>
            <a:ext cx="1611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FF9973"/>
                </a:solidFill>
                <a:latin typeface="Maven Pro"/>
                <a:ea typeface="Maven Pro"/>
                <a:cs typeface="Maven Pro"/>
                <a:sym typeface="Maven Pro"/>
              </a:rPr>
              <a:t>b.) </a:t>
            </a:r>
            <a:r>
              <a:rPr b="1" lang="en" sz="2200">
                <a:solidFill>
                  <a:srgbClr val="FF9973"/>
                </a:solidFill>
                <a:latin typeface="Maven Pro"/>
                <a:ea typeface="Maven Pro"/>
                <a:cs typeface="Maven Pro"/>
                <a:sym typeface="Maven Pro"/>
              </a:rPr>
              <a:t>Wider </a:t>
            </a:r>
            <a:endParaRPr b="1" sz="1500">
              <a:solidFill>
                <a:srgbClr val="FF9973"/>
              </a:solidFill>
              <a:latin typeface="Maven Pro"/>
              <a:ea typeface="Maven Pro"/>
              <a:cs typeface="Maven Pro"/>
              <a:sym typeface="Maven Pro"/>
            </a:endParaRPr>
          </a:p>
        </p:txBody>
      </p:sp>
      <p:sp>
        <p:nvSpPr>
          <p:cNvPr id="932" name="Google Shape;932;p60"/>
          <p:cNvSpPr/>
          <p:nvPr/>
        </p:nvSpPr>
        <p:spPr>
          <a:xfrm>
            <a:off x="545667" y="4749819"/>
            <a:ext cx="199237" cy="199237"/>
          </a:xfrm>
          <a:custGeom>
            <a:rect b="b" l="l" r="r" t="t"/>
            <a:pathLst>
              <a:path extrusionOk="0" h="7603" w="7603">
                <a:moveTo>
                  <a:pt x="0" y="1"/>
                </a:moveTo>
                <a:lnTo>
                  <a:pt x="0" y="7602"/>
                </a:lnTo>
                <a:lnTo>
                  <a:pt x="7602" y="7602"/>
                </a:lnTo>
                <a:lnTo>
                  <a:pt x="7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0"/>
          <p:cNvSpPr/>
          <p:nvPr/>
        </p:nvSpPr>
        <p:spPr>
          <a:xfrm>
            <a:off x="698067" y="4902219"/>
            <a:ext cx="199237" cy="199237"/>
          </a:xfrm>
          <a:custGeom>
            <a:rect b="b" l="l" r="r" t="t"/>
            <a:pathLst>
              <a:path extrusionOk="0" h="7603" w="7603">
                <a:moveTo>
                  <a:pt x="0" y="1"/>
                </a:moveTo>
                <a:lnTo>
                  <a:pt x="0" y="7602"/>
                </a:lnTo>
                <a:lnTo>
                  <a:pt x="7602" y="7602"/>
                </a:lnTo>
                <a:lnTo>
                  <a:pt x="7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1"/>
          <p:cNvSpPr txBox="1"/>
          <p:nvPr>
            <p:ph type="ctrTitle"/>
          </p:nvPr>
        </p:nvSpPr>
        <p:spPr>
          <a:xfrm>
            <a:off x="618825" y="411675"/>
            <a:ext cx="664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Method to prevent Overfitting : </a:t>
            </a:r>
            <a:endParaRPr/>
          </a:p>
        </p:txBody>
      </p:sp>
      <p:sp>
        <p:nvSpPr>
          <p:cNvPr id="939" name="Google Shape;939;p61"/>
          <p:cNvSpPr txBox="1"/>
          <p:nvPr/>
        </p:nvSpPr>
        <p:spPr>
          <a:xfrm>
            <a:off x="695025" y="1138125"/>
            <a:ext cx="756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To prevent overfitting we can use a method known as </a:t>
            </a:r>
            <a:r>
              <a:rPr b="1" lang="en" sz="1800">
                <a:solidFill>
                  <a:srgbClr val="FF6B65"/>
                </a:solidFill>
                <a:latin typeface="Maven Pro"/>
                <a:ea typeface="Maven Pro"/>
                <a:cs typeface="Maven Pro"/>
                <a:sym typeface="Maven Pro"/>
              </a:rPr>
              <a:t>Early stopping</a:t>
            </a:r>
            <a:r>
              <a:rPr lang="en" sz="1800">
                <a:solidFill>
                  <a:schemeClr val="lt1"/>
                </a:solidFill>
                <a:latin typeface="Maven Pro"/>
                <a:ea typeface="Maven Pro"/>
                <a:cs typeface="Maven Pro"/>
                <a:sym typeface="Maven Pro"/>
              </a:rPr>
              <a:t>.</a:t>
            </a:r>
            <a:endParaRPr sz="1800">
              <a:solidFill>
                <a:schemeClr val="lt1"/>
              </a:solidFill>
              <a:latin typeface="Maven Pro"/>
              <a:ea typeface="Maven Pro"/>
              <a:cs typeface="Maven Pro"/>
              <a:sym typeface="Maven Pro"/>
            </a:endParaRPr>
          </a:p>
        </p:txBody>
      </p:sp>
      <p:pic>
        <p:nvPicPr>
          <p:cNvPr id="940" name="Google Shape;940;p61"/>
          <p:cNvPicPr preferRelativeResize="0"/>
          <p:nvPr/>
        </p:nvPicPr>
        <p:blipFill>
          <a:blip r:embed="rId3">
            <a:alphaModFix/>
          </a:blip>
          <a:stretch>
            <a:fillRect/>
          </a:stretch>
        </p:blipFill>
        <p:spPr>
          <a:xfrm>
            <a:off x="4963250" y="1883075"/>
            <a:ext cx="3368485" cy="2484675"/>
          </a:xfrm>
          <a:prstGeom prst="rect">
            <a:avLst/>
          </a:prstGeom>
          <a:noFill/>
          <a:ln>
            <a:noFill/>
          </a:ln>
        </p:spPr>
      </p:pic>
      <p:sp>
        <p:nvSpPr>
          <p:cNvPr id="941" name="Google Shape;941;p61"/>
          <p:cNvSpPr/>
          <p:nvPr/>
        </p:nvSpPr>
        <p:spPr>
          <a:xfrm>
            <a:off x="564725" y="1972425"/>
            <a:ext cx="3700800" cy="23808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txBox="1"/>
          <p:nvPr/>
        </p:nvSpPr>
        <p:spPr>
          <a:xfrm>
            <a:off x="735400" y="2297800"/>
            <a:ext cx="3255900" cy="173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3"/>
                </a:solidFill>
                <a:latin typeface="Maven Pro"/>
                <a:ea typeface="Maven Pro"/>
                <a:cs typeface="Maven Pro"/>
                <a:sym typeface="Maven Pro"/>
              </a:rPr>
              <a:t>Early stopping</a:t>
            </a:r>
            <a:r>
              <a:rPr b="1" lang="en" sz="1800">
                <a:solidFill>
                  <a:schemeClr val="accent3"/>
                </a:solidFill>
                <a:latin typeface="Maven Pro"/>
                <a:ea typeface="Maven Pro"/>
                <a:cs typeface="Maven Pro"/>
                <a:sym typeface="Maven Pro"/>
              </a:rPr>
              <a:t> :</a:t>
            </a:r>
            <a:endParaRPr b="1" sz="1800">
              <a:solidFill>
                <a:schemeClr val="accent3"/>
              </a:solidFill>
              <a:latin typeface="Maven Pro"/>
              <a:ea typeface="Maven Pro"/>
              <a:cs typeface="Maven Pro"/>
              <a:sym typeface="Maven Pro"/>
            </a:endParaRPr>
          </a:p>
          <a:p>
            <a:pPr indent="0" lvl="0" marL="0" rtl="0" algn="ctr">
              <a:spcBef>
                <a:spcPts val="0"/>
              </a:spcBef>
              <a:spcAft>
                <a:spcPts val="0"/>
              </a:spcAft>
              <a:buNone/>
            </a:pPr>
            <a:r>
              <a:t/>
            </a:r>
            <a:endParaRPr b="1" sz="700">
              <a:solidFill>
                <a:schemeClr val="accent3"/>
              </a:solidFill>
              <a:latin typeface="Maven Pro"/>
              <a:ea typeface="Maven Pro"/>
              <a:cs typeface="Maven Pro"/>
              <a:sym typeface="Maven Pro"/>
            </a:endParaRPr>
          </a:p>
          <a:p>
            <a:pPr indent="0" lvl="0" marL="0" rtl="0" algn="ctr">
              <a:spcBef>
                <a:spcPts val="0"/>
              </a:spcBef>
              <a:spcAft>
                <a:spcPts val="0"/>
              </a:spcAft>
              <a:buNone/>
            </a:pPr>
            <a:r>
              <a:rPr lang="en" sz="1900">
                <a:solidFill>
                  <a:schemeClr val="lt1"/>
                </a:solidFill>
                <a:latin typeface="Maven Pro"/>
                <a:ea typeface="Maven Pro"/>
                <a:cs typeface="Maven Pro"/>
                <a:sym typeface="Maven Pro"/>
              </a:rPr>
              <a:t>It is feature that stops optimizing the model before it starts to learn the noise. </a:t>
            </a:r>
            <a:endParaRPr sz="1800">
              <a:solidFill>
                <a:srgbClr val="212121"/>
              </a:solidFill>
              <a:latin typeface="Maven Pro"/>
              <a:ea typeface="Maven Pro"/>
              <a:cs typeface="Maven Pro"/>
              <a:sym typeface="Maven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Early Stopping : </a:t>
            </a:r>
            <a:endParaRPr b="1" sz="3700"/>
          </a:p>
        </p:txBody>
      </p:sp>
      <p:sp>
        <p:nvSpPr>
          <p:cNvPr id="948" name="Google Shape;948;p62"/>
          <p:cNvSpPr txBox="1"/>
          <p:nvPr/>
        </p:nvSpPr>
        <p:spPr>
          <a:xfrm>
            <a:off x="615650" y="1677288"/>
            <a:ext cx="321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Command line:</a:t>
            </a:r>
            <a:endParaRPr sz="1700">
              <a:solidFill>
                <a:schemeClr val="lt1"/>
              </a:solidFill>
              <a:latin typeface="Maven Pro"/>
              <a:ea typeface="Maven Pro"/>
              <a:cs typeface="Maven Pro"/>
              <a:sym typeface="Maven Pro"/>
            </a:endParaRPr>
          </a:p>
        </p:txBody>
      </p:sp>
      <p:sp>
        <p:nvSpPr>
          <p:cNvPr id="949" name="Google Shape;949;p62"/>
          <p:cNvSpPr txBox="1"/>
          <p:nvPr/>
        </p:nvSpPr>
        <p:spPr>
          <a:xfrm>
            <a:off x="618825" y="989475"/>
            <a:ext cx="7532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To add early Stopping in the model :</a:t>
            </a:r>
            <a:endParaRPr sz="1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500">
              <a:solidFill>
                <a:schemeClr val="lt1"/>
              </a:solidFill>
              <a:latin typeface="Maven Pro"/>
              <a:ea typeface="Maven Pro"/>
              <a:cs typeface="Maven Pro"/>
              <a:sym typeface="Maven Pro"/>
            </a:endParaRPr>
          </a:p>
          <a:p>
            <a:pPr indent="0" lvl="0" marL="0" rtl="0" algn="l">
              <a:spcBef>
                <a:spcPts val="0"/>
              </a:spcBef>
              <a:spcAft>
                <a:spcPts val="0"/>
              </a:spcAft>
              <a:buNone/>
            </a:pPr>
            <a:r>
              <a:rPr lang="en" sz="1700">
                <a:solidFill>
                  <a:schemeClr val="lt1"/>
                </a:solidFill>
                <a:latin typeface="Maven Pro"/>
                <a:ea typeface="Maven Pro"/>
                <a:cs typeface="Maven Pro"/>
                <a:sym typeface="Maven Pro"/>
              </a:rPr>
              <a:t>While fitting we set </a:t>
            </a:r>
            <a:r>
              <a:rPr lang="en" sz="1700">
                <a:solidFill>
                  <a:schemeClr val="lt1"/>
                </a:solidFill>
                <a:latin typeface="Maven Pro"/>
                <a:ea typeface="Maven Pro"/>
                <a:cs typeface="Maven Pro"/>
                <a:sym typeface="Maven Pro"/>
              </a:rPr>
              <a:t>parameter</a:t>
            </a:r>
            <a:r>
              <a:rPr lang="en" sz="1700">
                <a:solidFill>
                  <a:schemeClr val="lt1"/>
                </a:solidFill>
                <a:latin typeface="Maven Pro"/>
                <a:ea typeface="Maven Pro"/>
                <a:cs typeface="Maven Pro"/>
                <a:sym typeface="Maven Pro"/>
              </a:rPr>
              <a:t> </a:t>
            </a:r>
            <a:r>
              <a:rPr lang="en" sz="1700">
                <a:solidFill>
                  <a:schemeClr val="lt1"/>
                </a:solidFill>
                <a:latin typeface="Maven Pro"/>
                <a:ea typeface="Maven Pro"/>
                <a:cs typeface="Maven Pro"/>
                <a:sym typeface="Maven Pro"/>
              </a:rPr>
              <a:t>callbacks</a:t>
            </a:r>
            <a:r>
              <a:rPr lang="en" sz="1700">
                <a:solidFill>
                  <a:schemeClr val="lt1"/>
                </a:solidFill>
                <a:latin typeface="Maven Pro"/>
                <a:ea typeface="Maven Pro"/>
                <a:cs typeface="Maven Pro"/>
                <a:sym typeface="Maven Pro"/>
              </a:rPr>
              <a:t> = [earlystop]</a:t>
            </a:r>
            <a:endParaRPr sz="1700">
              <a:solidFill>
                <a:schemeClr val="lt1"/>
              </a:solidFill>
              <a:latin typeface="Maven Pro"/>
              <a:ea typeface="Maven Pro"/>
              <a:cs typeface="Maven Pro"/>
              <a:sym typeface="Maven Pro"/>
            </a:endParaRPr>
          </a:p>
        </p:txBody>
      </p:sp>
      <p:pic>
        <p:nvPicPr>
          <p:cNvPr id="950" name="Google Shape;950;p62"/>
          <p:cNvPicPr preferRelativeResize="0"/>
          <p:nvPr/>
        </p:nvPicPr>
        <p:blipFill>
          <a:blip r:embed="rId3">
            <a:alphaModFix/>
          </a:blip>
          <a:stretch>
            <a:fillRect/>
          </a:stretch>
        </p:blipFill>
        <p:spPr>
          <a:xfrm>
            <a:off x="702300" y="2194525"/>
            <a:ext cx="8241000" cy="932750"/>
          </a:xfrm>
          <a:prstGeom prst="rect">
            <a:avLst/>
          </a:prstGeom>
          <a:noFill/>
          <a:ln>
            <a:noFill/>
          </a:ln>
        </p:spPr>
      </p:pic>
      <p:sp>
        <p:nvSpPr>
          <p:cNvPr id="951" name="Google Shape;951;p62"/>
          <p:cNvSpPr/>
          <p:nvPr/>
        </p:nvSpPr>
        <p:spPr>
          <a:xfrm>
            <a:off x="574100" y="3302725"/>
            <a:ext cx="2672100" cy="16350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2"/>
          <p:cNvSpPr txBox="1"/>
          <p:nvPr/>
        </p:nvSpPr>
        <p:spPr>
          <a:xfrm>
            <a:off x="701000" y="3466825"/>
            <a:ext cx="24183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F9973"/>
                </a:solidFill>
                <a:latin typeface="Maven Pro"/>
                <a:ea typeface="Maven Pro"/>
                <a:cs typeface="Maven Pro"/>
                <a:sym typeface="Maven Pro"/>
              </a:rPr>
              <a:t>Min_delta : </a:t>
            </a:r>
            <a:endParaRPr b="1">
              <a:solidFill>
                <a:srgbClr val="FF9973"/>
              </a:solidFill>
              <a:latin typeface="Maven Pro"/>
              <a:ea typeface="Maven Pro"/>
              <a:cs typeface="Maven Pro"/>
              <a:sym typeface="Maven Pro"/>
            </a:endParaRPr>
          </a:p>
          <a:p>
            <a:pPr indent="0" lvl="0" marL="0" rtl="0" algn="ctr">
              <a:lnSpc>
                <a:spcPct val="115000"/>
              </a:lnSpc>
              <a:spcBef>
                <a:spcPts val="0"/>
              </a:spcBef>
              <a:spcAft>
                <a:spcPts val="0"/>
              </a:spcAft>
              <a:buNone/>
            </a:pPr>
            <a:r>
              <a:rPr b="1" lang="en">
                <a:solidFill>
                  <a:schemeClr val="lt1"/>
                </a:solidFill>
                <a:latin typeface="Maven Pro"/>
                <a:ea typeface="Maven Pro"/>
                <a:cs typeface="Maven Pro"/>
                <a:sym typeface="Maven Pro"/>
              </a:rPr>
              <a:t>refers to how much change is counted as improvement</a:t>
            </a:r>
            <a:endParaRPr b="1" sz="1100">
              <a:solidFill>
                <a:srgbClr val="F2F2F2"/>
              </a:solidFill>
              <a:latin typeface="Maven Pro"/>
              <a:ea typeface="Maven Pro"/>
              <a:cs typeface="Maven Pro"/>
              <a:sym typeface="Maven Pro"/>
            </a:endParaRPr>
          </a:p>
          <a:p>
            <a:pPr indent="0" lvl="0" marL="0" rtl="0" algn="ctr">
              <a:lnSpc>
                <a:spcPct val="115000"/>
              </a:lnSpc>
              <a:spcBef>
                <a:spcPts val="0"/>
              </a:spcBef>
              <a:spcAft>
                <a:spcPts val="0"/>
              </a:spcAft>
              <a:buNone/>
            </a:pPr>
            <a:r>
              <a:t/>
            </a:r>
            <a:endParaRPr b="1">
              <a:solidFill>
                <a:srgbClr val="F2F2F2"/>
              </a:solidFill>
              <a:latin typeface="Maven Pro"/>
              <a:ea typeface="Maven Pro"/>
              <a:cs typeface="Maven Pro"/>
              <a:sym typeface="Maven Pro"/>
            </a:endParaRPr>
          </a:p>
        </p:txBody>
      </p:sp>
      <p:sp>
        <p:nvSpPr>
          <p:cNvPr id="953" name="Google Shape;953;p62"/>
          <p:cNvSpPr/>
          <p:nvPr/>
        </p:nvSpPr>
        <p:spPr>
          <a:xfrm>
            <a:off x="3416600" y="3311475"/>
            <a:ext cx="2672100" cy="16779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954" name="Google Shape;954;p62"/>
          <p:cNvSpPr txBox="1"/>
          <p:nvPr/>
        </p:nvSpPr>
        <p:spPr>
          <a:xfrm>
            <a:off x="3543500" y="3466825"/>
            <a:ext cx="24183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F9973"/>
                </a:solidFill>
                <a:latin typeface="Maven Pro"/>
                <a:ea typeface="Maven Pro"/>
                <a:cs typeface="Maven Pro"/>
                <a:sym typeface="Maven Pro"/>
              </a:rPr>
              <a:t>P</a:t>
            </a:r>
            <a:r>
              <a:rPr b="1" lang="en">
                <a:solidFill>
                  <a:srgbClr val="FF9973"/>
                </a:solidFill>
                <a:latin typeface="Maven Pro"/>
                <a:ea typeface="Maven Pro"/>
                <a:cs typeface="Maven Pro"/>
                <a:sym typeface="Maven Pro"/>
              </a:rPr>
              <a:t>atience : </a:t>
            </a:r>
            <a:endParaRPr b="1">
              <a:solidFill>
                <a:srgbClr val="FF9973"/>
              </a:solidFill>
              <a:latin typeface="Maven Pro"/>
              <a:ea typeface="Maven Pro"/>
              <a:cs typeface="Maven Pro"/>
              <a:sym typeface="Maven Pro"/>
            </a:endParaRPr>
          </a:p>
          <a:p>
            <a:pPr indent="0" lvl="0" marL="0" rtl="0" algn="ctr">
              <a:lnSpc>
                <a:spcPct val="115000"/>
              </a:lnSpc>
              <a:spcBef>
                <a:spcPts val="0"/>
              </a:spcBef>
              <a:spcAft>
                <a:spcPts val="0"/>
              </a:spcAft>
              <a:buNone/>
            </a:pPr>
            <a:r>
              <a:rPr b="1" lang="en">
                <a:solidFill>
                  <a:schemeClr val="lt1"/>
                </a:solidFill>
                <a:latin typeface="Maven Pro"/>
                <a:ea typeface="Maven Pro"/>
                <a:cs typeface="Maven Pro"/>
                <a:sym typeface="Maven Pro"/>
              </a:rPr>
              <a:t>After how many epochs to stop, if there is no improvement</a:t>
            </a:r>
            <a:endParaRPr b="1" sz="1300">
              <a:solidFill>
                <a:srgbClr val="F2F2F2"/>
              </a:solidFill>
              <a:latin typeface="Maven Pro"/>
              <a:ea typeface="Maven Pro"/>
              <a:cs typeface="Maven Pro"/>
              <a:sym typeface="Maven Pro"/>
            </a:endParaRPr>
          </a:p>
        </p:txBody>
      </p:sp>
      <p:sp>
        <p:nvSpPr>
          <p:cNvPr id="955" name="Google Shape;955;p62"/>
          <p:cNvSpPr/>
          <p:nvPr/>
        </p:nvSpPr>
        <p:spPr>
          <a:xfrm>
            <a:off x="6259100" y="3302625"/>
            <a:ext cx="2672100" cy="16779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txBox="1"/>
          <p:nvPr/>
        </p:nvSpPr>
        <p:spPr>
          <a:xfrm>
            <a:off x="6365300" y="3547225"/>
            <a:ext cx="2418300" cy="123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F9973"/>
                </a:solidFill>
                <a:latin typeface="Maven Pro"/>
                <a:ea typeface="Maven Pro"/>
                <a:cs typeface="Maven Pro"/>
                <a:sym typeface="Maven Pro"/>
              </a:rPr>
              <a:t>Restore_best_weights : </a:t>
            </a:r>
            <a:r>
              <a:rPr b="1" lang="en" sz="1300">
                <a:solidFill>
                  <a:schemeClr val="lt1"/>
                </a:solidFill>
                <a:latin typeface="Maven Pro"/>
                <a:ea typeface="Maven Pro"/>
                <a:cs typeface="Maven Pro"/>
                <a:sym typeface="Maven Pro"/>
              </a:rPr>
              <a:t>refers to whether after we’ve stopped, best model weights should be restored</a:t>
            </a:r>
            <a:endParaRPr b="1" sz="400">
              <a:solidFill>
                <a:srgbClr val="F2F2F2"/>
              </a:solidFill>
              <a:latin typeface="Maven Pro"/>
              <a:ea typeface="Maven Pro"/>
              <a:cs typeface="Maven Pro"/>
              <a:sym typeface="Maven Pro"/>
            </a:endParaRPr>
          </a:p>
          <a:p>
            <a:pPr indent="0" lvl="0" marL="0" rtl="0" algn="ctr">
              <a:lnSpc>
                <a:spcPct val="115000"/>
              </a:lnSpc>
              <a:spcBef>
                <a:spcPts val="0"/>
              </a:spcBef>
              <a:spcAft>
                <a:spcPts val="0"/>
              </a:spcAft>
              <a:buNone/>
            </a:pPr>
            <a:r>
              <a:t/>
            </a:r>
            <a:endParaRPr b="1" sz="700">
              <a:solidFill>
                <a:srgbClr val="F2F2F2"/>
              </a:solidFill>
              <a:latin typeface="Maven Pro"/>
              <a:ea typeface="Maven Pro"/>
              <a:cs typeface="Maven Pro"/>
              <a:sym typeface="Maven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3"/>
          <p:cNvSpPr txBox="1"/>
          <p:nvPr>
            <p:ph type="ctrTitle"/>
          </p:nvPr>
        </p:nvSpPr>
        <p:spPr>
          <a:xfrm>
            <a:off x="657100" y="2683225"/>
            <a:ext cx="52380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DROPOUT AND BATCH NORMALIZATION</a:t>
            </a:r>
            <a:endParaRPr sz="4200"/>
          </a:p>
        </p:txBody>
      </p:sp>
      <p:sp>
        <p:nvSpPr>
          <p:cNvPr id="962" name="Google Shape;962;p63"/>
          <p:cNvSpPr/>
          <p:nvPr/>
        </p:nvSpPr>
        <p:spPr>
          <a:xfrm>
            <a:off x="5790875" y="2317225"/>
            <a:ext cx="1085100" cy="10851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06</a:t>
            </a:r>
            <a:endParaRPr>
              <a:solidFill>
                <a:schemeClr val="dk2"/>
              </a:solidFill>
            </a:endParaRPr>
          </a:p>
        </p:txBody>
      </p:sp>
      <p:sp>
        <p:nvSpPr>
          <p:cNvPr id="964" name="Google Shape;964;p6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6" name="Google Shape;966;p63"/>
          <p:cNvCxnSpPr/>
          <p:nvPr/>
        </p:nvCxnSpPr>
        <p:spPr>
          <a:xfrm>
            <a:off x="6333400" y="2961700"/>
            <a:ext cx="0" cy="97800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8"/>
          <p:cNvSpPr txBox="1"/>
          <p:nvPr>
            <p:ph idx="1" type="body"/>
          </p:nvPr>
        </p:nvSpPr>
        <p:spPr>
          <a:xfrm>
            <a:off x="687175" y="1414800"/>
            <a:ext cx="7657500" cy="24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Human Brain Doesn't Work in This Two Layer Architecture :</a:t>
            </a:r>
            <a:endParaRPr/>
          </a:p>
          <a:p>
            <a:pPr indent="0" lvl="0" marL="0" rtl="0" algn="ctr">
              <a:spcBef>
                <a:spcPts val="0"/>
              </a:spcBef>
              <a:spcAft>
                <a:spcPts val="0"/>
              </a:spcAft>
              <a:buNone/>
            </a:pPr>
            <a:r>
              <a:t/>
            </a:r>
            <a:endParaRPr sz="1100"/>
          </a:p>
          <a:p>
            <a:pPr indent="0" lvl="0" marL="0" rtl="0" algn="l">
              <a:spcBef>
                <a:spcPts val="0"/>
              </a:spcBef>
              <a:spcAft>
                <a:spcPts val="0"/>
              </a:spcAft>
              <a:buNone/>
            </a:pPr>
            <a:r>
              <a:rPr lang="en"/>
              <a:t>The human brain works in many levels of Processing. At each level of processing, it acquires increasing levels of abstraction.</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a:solidFill>
                  <a:srgbClr val="FF6B65"/>
                </a:solidFill>
              </a:rPr>
              <a:t>This inspired the formation of Deep Learning.</a:t>
            </a:r>
            <a:endParaRPr b="1">
              <a:solidFill>
                <a:srgbClr val="FF6B65"/>
              </a:solidFill>
            </a:endParaRPr>
          </a:p>
          <a:p>
            <a:pPr indent="0" lvl="0" marL="0" rtl="0" algn="l">
              <a:lnSpc>
                <a:spcPct val="456818"/>
              </a:lnSpc>
              <a:spcBef>
                <a:spcPts val="1200"/>
              </a:spcBef>
              <a:spcAft>
                <a:spcPts val="0"/>
              </a:spcAft>
              <a:buNone/>
            </a:pPr>
            <a:r>
              <a:t/>
            </a:r>
            <a:endParaRPr/>
          </a:p>
          <a:p>
            <a:pPr indent="0" lvl="0" marL="0" rtl="0" algn="l">
              <a:spcBef>
                <a:spcPts val="1200"/>
              </a:spcBef>
              <a:spcAft>
                <a:spcPts val="0"/>
              </a:spcAft>
              <a:buNone/>
            </a:pPr>
            <a:r>
              <a:t/>
            </a:r>
            <a:endParaRPr/>
          </a:p>
        </p:txBody>
      </p:sp>
      <p:sp>
        <p:nvSpPr>
          <p:cNvPr id="557" name="Google Shape;557;p28"/>
          <p:cNvSpPr txBox="1"/>
          <p:nvPr>
            <p:ph type="ctrTitle"/>
          </p:nvPr>
        </p:nvSpPr>
        <p:spPr>
          <a:xfrm>
            <a:off x="743250" y="427700"/>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100"/>
              <a:t>Contd .</a:t>
            </a:r>
            <a:endParaRPr b="1" sz="3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64"/>
          <p:cNvSpPr txBox="1"/>
          <p:nvPr>
            <p:ph type="ctrTitle"/>
          </p:nvPr>
        </p:nvSpPr>
        <p:spPr>
          <a:xfrm>
            <a:off x="502075" y="452075"/>
            <a:ext cx="5595900" cy="542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3700"/>
              <a:t>Dropout (Regularization) : </a:t>
            </a:r>
            <a:endParaRPr b="1" sz="3700"/>
          </a:p>
        </p:txBody>
      </p:sp>
      <p:sp>
        <p:nvSpPr>
          <p:cNvPr id="972" name="Google Shape;972;p64"/>
          <p:cNvSpPr txBox="1"/>
          <p:nvPr/>
        </p:nvSpPr>
        <p:spPr>
          <a:xfrm>
            <a:off x="502075" y="1950525"/>
            <a:ext cx="5464500" cy="23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Maven Pro"/>
                <a:ea typeface="Maven Pro"/>
                <a:cs typeface="Maven Pro"/>
                <a:sym typeface="Maven Pro"/>
              </a:rPr>
              <a:t>Dropout</a:t>
            </a:r>
            <a:r>
              <a:rPr b="1" lang="en" sz="1600">
                <a:solidFill>
                  <a:schemeClr val="lt1"/>
                </a:solidFill>
                <a:latin typeface="Maven Pro"/>
                <a:ea typeface="Maven Pro"/>
                <a:cs typeface="Maven Pro"/>
                <a:sym typeface="Maven Pro"/>
              </a:rPr>
              <a:t> layer</a:t>
            </a:r>
            <a:r>
              <a:rPr b="1" lang="en" sz="1600">
                <a:solidFill>
                  <a:schemeClr val="lt1"/>
                </a:solidFill>
                <a:latin typeface="Maven Pro"/>
                <a:ea typeface="Maven Pro"/>
                <a:cs typeface="Maven Pro"/>
                <a:sym typeface="Maven Pro"/>
              </a:rPr>
              <a:t>:</a:t>
            </a:r>
            <a:endParaRPr b="1"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600">
              <a:solidFill>
                <a:schemeClr val="lt1"/>
              </a:solidFill>
              <a:latin typeface="Maven Pro"/>
              <a:ea typeface="Maven Pro"/>
              <a:cs typeface="Maven Pro"/>
              <a:sym typeface="Maven Pro"/>
            </a:endParaRPr>
          </a:p>
          <a:p>
            <a:pPr indent="0" lvl="0" marL="457200" rtl="0" algn="l">
              <a:lnSpc>
                <a:spcPct val="115000"/>
              </a:lnSpc>
              <a:spcBef>
                <a:spcPts val="0"/>
              </a:spcBef>
              <a:spcAft>
                <a:spcPts val="0"/>
              </a:spcAft>
              <a:buNone/>
            </a:pPr>
            <a:r>
              <a:rPr lang="en" sz="1600">
                <a:solidFill>
                  <a:schemeClr val="lt1"/>
                </a:solidFill>
                <a:latin typeface="Maven Pro"/>
                <a:ea typeface="Maven Pro"/>
                <a:cs typeface="Maven Pro"/>
                <a:sym typeface="Maven Pro"/>
              </a:rPr>
              <a:t>S</a:t>
            </a:r>
            <a:r>
              <a:rPr lang="en" sz="1600">
                <a:solidFill>
                  <a:schemeClr val="lt1"/>
                </a:solidFill>
                <a:latin typeface="Maven Pro"/>
                <a:ea typeface="Maven Pro"/>
                <a:cs typeface="Maven Pro"/>
                <a:sym typeface="Maven Pro"/>
              </a:rPr>
              <a:t>olves the issue of overfitting by randomly dropping some layer inputs in every iteration.</a:t>
            </a:r>
            <a:endParaRPr sz="1600">
              <a:solidFill>
                <a:schemeClr val="lt1"/>
              </a:solidFill>
              <a:latin typeface="Maven Pro"/>
              <a:ea typeface="Maven Pro"/>
              <a:cs typeface="Maven Pro"/>
              <a:sym typeface="Maven Pro"/>
            </a:endParaRPr>
          </a:p>
          <a:p>
            <a:pPr indent="0" lvl="0" marL="457200" rtl="0" algn="l">
              <a:lnSpc>
                <a:spcPct val="115000"/>
              </a:lnSpc>
              <a:spcBef>
                <a:spcPts val="0"/>
              </a:spcBef>
              <a:spcAft>
                <a:spcPts val="0"/>
              </a:spcAft>
              <a:buNone/>
            </a:pPr>
            <a:r>
              <a:t/>
            </a:r>
            <a:endParaRPr sz="700">
              <a:solidFill>
                <a:schemeClr val="lt1"/>
              </a:solidFill>
              <a:latin typeface="Maven Pro"/>
              <a:ea typeface="Maven Pro"/>
              <a:cs typeface="Maven Pro"/>
              <a:sym typeface="Maven Pro"/>
            </a:endParaRPr>
          </a:p>
          <a:p>
            <a:pPr indent="0" lvl="0" marL="457200" rtl="0" algn="l">
              <a:lnSpc>
                <a:spcPct val="115000"/>
              </a:lnSpc>
              <a:spcBef>
                <a:spcPts val="0"/>
              </a:spcBef>
              <a:spcAft>
                <a:spcPts val="0"/>
              </a:spcAft>
              <a:buNone/>
            </a:pPr>
            <a:r>
              <a:rPr lang="en" sz="1600">
                <a:solidFill>
                  <a:schemeClr val="lt1"/>
                </a:solidFill>
                <a:latin typeface="Maven Pro"/>
                <a:ea typeface="Maven Pro"/>
                <a:cs typeface="Maven Pro"/>
                <a:sym typeface="Maven Pro"/>
              </a:rPr>
              <a:t>Since some of the layers are being </a:t>
            </a:r>
            <a:r>
              <a:rPr lang="en" sz="1600">
                <a:solidFill>
                  <a:schemeClr val="lt1"/>
                </a:solidFill>
                <a:latin typeface="Maven Pro"/>
                <a:ea typeface="Maven Pro"/>
                <a:cs typeface="Maven Pro"/>
                <a:sym typeface="Maven Pro"/>
              </a:rPr>
              <a:t>dropped</a:t>
            </a:r>
            <a:r>
              <a:rPr lang="en" sz="1600">
                <a:solidFill>
                  <a:schemeClr val="lt1"/>
                </a:solidFill>
                <a:latin typeface="Maven Pro"/>
                <a:ea typeface="Maven Pro"/>
                <a:cs typeface="Maven Pro"/>
                <a:sym typeface="Maven Pro"/>
              </a:rPr>
              <a:t> out,  the model will never try to specifically model for the training data thereby generalizing the results, giving a broader set of parameters that don’t overfit.</a:t>
            </a:r>
            <a:endParaRPr sz="1600">
              <a:solidFill>
                <a:schemeClr val="lt1"/>
              </a:solidFill>
              <a:latin typeface="Maven Pro"/>
              <a:ea typeface="Maven Pro"/>
              <a:cs typeface="Maven Pro"/>
              <a:sym typeface="Maven Pro"/>
            </a:endParaRPr>
          </a:p>
        </p:txBody>
      </p:sp>
      <p:sp>
        <p:nvSpPr>
          <p:cNvPr id="973" name="Google Shape;973;p64"/>
          <p:cNvSpPr/>
          <p:nvPr/>
        </p:nvSpPr>
        <p:spPr>
          <a:xfrm>
            <a:off x="681775" y="2521650"/>
            <a:ext cx="200400" cy="100200"/>
          </a:xfrm>
          <a:prstGeom prst="chevron">
            <a:avLst>
              <a:gd fmla="val 50000"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4"/>
          <p:cNvSpPr/>
          <p:nvPr/>
        </p:nvSpPr>
        <p:spPr>
          <a:xfrm>
            <a:off x="681775" y="3186950"/>
            <a:ext cx="200400" cy="100200"/>
          </a:xfrm>
          <a:prstGeom prst="chevron">
            <a:avLst>
              <a:gd fmla="val 50000"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4"/>
          <p:cNvSpPr txBox="1"/>
          <p:nvPr/>
        </p:nvSpPr>
        <p:spPr>
          <a:xfrm>
            <a:off x="502075" y="1040975"/>
            <a:ext cx="783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9973"/>
                </a:solidFill>
                <a:latin typeface="Maven Pro"/>
                <a:ea typeface="Maven Pro"/>
                <a:cs typeface="Maven Pro"/>
                <a:sym typeface="Maven Pro"/>
              </a:rPr>
              <a:t>It is a regularization technique </a:t>
            </a:r>
            <a:r>
              <a:rPr b="1" lang="en" sz="1800">
                <a:solidFill>
                  <a:srgbClr val="FF9973"/>
                </a:solidFill>
                <a:latin typeface="Maven Pro"/>
                <a:ea typeface="Maven Pro"/>
                <a:cs typeface="Maven Pro"/>
                <a:sym typeface="Maven Pro"/>
              </a:rPr>
              <a:t>where some r</a:t>
            </a:r>
            <a:r>
              <a:rPr b="1" lang="en" sz="1800">
                <a:solidFill>
                  <a:srgbClr val="FF9973"/>
                </a:solidFill>
                <a:latin typeface="Maven Pro"/>
                <a:ea typeface="Maven Pro"/>
                <a:cs typeface="Maven Pro"/>
                <a:sym typeface="Maven Pro"/>
              </a:rPr>
              <a:t>andomly selected neurons </a:t>
            </a:r>
            <a:r>
              <a:rPr b="1" lang="en" sz="1800">
                <a:solidFill>
                  <a:srgbClr val="FF9973"/>
                </a:solidFill>
                <a:latin typeface="Maven Pro"/>
                <a:ea typeface="Maven Pro"/>
                <a:cs typeface="Maven Pro"/>
                <a:sym typeface="Maven Pro"/>
              </a:rPr>
              <a:t>are ignored </a:t>
            </a:r>
            <a:r>
              <a:rPr b="1" lang="en" sz="1800">
                <a:solidFill>
                  <a:srgbClr val="FF9973"/>
                </a:solidFill>
                <a:latin typeface="Maven Pro"/>
                <a:ea typeface="Maven Pro"/>
                <a:cs typeface="Maven Pro"/>
                <a:sym typeface="Maven Pro"/>
              </a:rPr>
              <a:t>during training</a:t>
            </a:r>
            <a:r>
              <a:rPr b="1" lang="en" sz="1500">
                <a:solidFill>
                  <a:srgbClr val="FF9973"/>
                </a:solidFill>
                <a:latin typeface="Maven Pro"/>
                <a:ea typeface="Maven Pro"/>
                <a:cs typeface="Maven Pro"/>
                <a:sym typeface="Maven Pro"/>
              </a:rPr>
              <a:t>.</a:t>
            </a:r>
            <a:endParaRPr b="1" sz="1500">
              <a:solidFill>
                <a:srgbClr val="FF9973"/>
              </a:solidFill>
              <a:latin typeface="Maven Pro"/>
              <a:ea typeface="Maven Pro"/>
              <a:cs typeface="Maven Pro"/>
              <a:sym typeface="Maven Pro"/>
            </a:endParaRPr>
          </a:p>
        </p:txBody>
      </p:sp>
      <p:sp>
        <p:nvSpPr>
          <p:cNvPr id="976" name="Google Shape;976;p64"/>
          <p:cNvSpPr/>
          <p:nvPr/>
        </p:nvSpPr>
        <p:spPr>
          <a:xfrm>
            <a:off x="6256400" y="2034600"/>
            <a:ext cx="2334000" cy="289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 name="Google Shape;977;p64"/>
          <p:cNvPicPr preferRelativeResize="0"/>
          <p:nvPr/>
        </p:nvPicPr>
        <p:blipFill>
          <a:blip r:embed="rId3">
            <a:alphaModFix/>
          </a:blip>
          <a:stretch>
            <a:fillRect/>
          </a:stretch>
        </p:blipFill>
        <p:spPr>
          <a:xfrm>
            <a:off x="6318534" y="2116735"/>
            <a:ext cx="2209659" cy="2240631"/>
          </a:xfrm>
          <a:prstGeom prst="rect">
            <a:avLst/>
          </a:prstGeom>
          <a:noFill/>
          <a:ln>
            <a:noFill/>
          </a:ln>
        </p:spPr>
      </p:pic>
      <p:sp>
        <p:nvSpPr>
          <p:cNvPr id="978" name="Google Shape;978;p64"/>
          <p:cNvSpPr/>
          <p:nvPr/>
        </p:nvSpPr>
        <p:spPr>
          <a:xfrm rot="5400000">
            <a:off x="7190275" y="4483375"/>
            <a:ext cx="197400" cy="97800"/>
          </a:xfrm>
          <a:prstGeom prst="rightArrow">
            <a:avLst>
              <a:gd fmla="val 50000" name="adj1"/>
              <a:gd fmla="val 50000" name="adj2"/>
            </a:avLst>
          </a:prstGeom>
          <a:solidFill>
            <a:schemeClr val="accent3"/>
          </a:solidFill>
          <a:ln cap="flat" cmpd="sng" w="9525">
            <a:solidFill>
              <a:srgbClr val="FF99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00CFCC"/>
              </a:solidFill>
            </a:endParaRPr>
          </a:p>
        </p:txBody>
      </p:sp>
      <p:sp>
        <p:nvSpPr>
          <p:cNvPr id="979" name="Google Shape;979;p64"/>
          <p:cNvSpPr txBox="1"/>
          <p:nvPr>
            <p:ph type="ctrTitle"/>
          </p:nvPr>
        </p:nvSpPr>
        <p:spPr>
          <a:xfrm>
            <a:off x="6584713" y="4563575"/>
            <a:ext cx="1643400" cy="441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212121"/>
                </a:solidFill>
                <a:latin typeface="Maven Pro"/>
                <a:ea typeface="Maven Pro"/>
                <a:cs typeface="Maven Pro"/>
                <a:sym typeface="Maven Pro"/>
              </a:rPr>
              <a:t>Dropout layer </a:t>
            </a:r>
            <a:endParaRPr b="1" sz="1700">
              <a:solidFill>
                <a:srgbClr val="212121"/>
              </a:solidFill>
              <a:latin typeface="Maven Pro"/>
              <a:ea typeface="Maven Pro"/>
              <a:cs typeface="Maven Pro"/>
              <a:sym typeface="Maven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5"/>
          <p:cNvSpPr txBox="1"/>
          <p:nvPr>
            <p:ph type="ctrTitle"/>
          </p:nvPr>
        </p:nvSpPr>
        <p:spPr>
          <a:xfrm>
            <a:off x="618825" y="411675"/>
            <a:ext cx="8069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Code to Add Dropout layer :</a:t>
            </a:r>
            <a:r>
              <a:rPr b="1" lang="en"/>
              <a:t> </a:t>
            </a:r>
            <a:endParaRPr b="1"/>
          </a:p>
        </p:txBody>
      </p:sp>
      <p:pic>
        <p:nvPicPr>
          <p:cNvPr id="985" name="Google Shape;985;p65"/>
          <p:cNvPicPr preferRelativeResize="0"/>
          <p:nvPr/>
        </p:nvPicPr>
        <p:blipFill>
          <a:blip r:embed="rId3">
            <a:alphaModFix/>
          </a:blip>
          <a:stretch>
            <a:fillRect/>
          </a:stretch>
        </p:blipFill>
        <p:spPr>
          <a:xfrm>
            <a:off x="821075" y="1153350"/>
            <a:ext cx="7641826" cy="3240600"/>
          </a:xfrm>
          <a:prstGeom prst="rect">
            <a:avLst/>
          </a:prstGeom>
          <a:noFill/>
          <a:ln>
            <a:noFill/>
          </a:ln>
        </p:spPr>
      </p:pic>
      <p:sp>
        <p:nvSpPr>
          <p:cNvPr id="986" name="Google Shape;986;p65"/>
          <p:cNvSpPr/>
          <p:nvPr/>
        </p:nvSpPr>
        <p:spPr>
          <a:xfrm>
            <a:off x="1323700" y="3091750"/>
            <a:ext cx="3375600" cy="302100"/>
          </a:xfrm>
          <a:prstGeom prst="rect">
            <a:avLst/>
          </a:prstGeom>
          <a:noFill/>
          <a:ln cap="flat" cmpd="sng" w="9525">
            <a:solidFill>
              <a:srgbClr val="00C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6"/>
          <p:cNvSpPr txBox="1"/>
          <p:nvPr>
            <p:ph type="ctrTitle"/>
          </p:nvPr>
        </p:nvSpPr>
        <p:spPr>
          <a:xfrm>
            <a:off x="608800" y="28132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t>Batch </a:t>
            </a:r>
            <a:r>
              <a:rPr b="1" lang="en" sz="3300"/>
              <a:t>Normalization</a:t>
            </a:r>
            <a:endParaRPr b="1" sz="3400"/>
          </a:p>
        </p:txBody>
      </p:sp>
      <p:sp>
        <p:nvSpPr>
          <p:cNvPr id="992" name="Google Shape;992;p66"/>
          <p:cNvSpPr txBox="1"/>
          <p:nvPr/>
        </p:nvSpPr>
        <p:spPr>
          <a:xfrm>
            <a:off x="608800" y="1082850"/>
            <a:ext cx="6958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9973"/>
                </a:solidFill>
                <a:latin typeface="Maven Pro Medium"/>
                <a:ea typeface="Maven Pro Medium"/>
                <a:cs typeface="Maven Pro Medium"/>
                <a:sym typeface="Maven Pro Medium"/>
              </a:rPr>
              <a:t>It is an algorithm </a:t>
            </a:r>
            <a:r>
              <a:rPr lang="en" sz="1700">
                <a:solidFill>
                  <a:srgbClr val="FF9973"/>
                </a:solidFill>
                <a:latin typeface="Maven Pro Medium"/>
                <a:ea typeface="Maven Pro Medium"/>
                <a:cs typeface="Maven Pro Medium"/>
                <a:sym typeface="Maven Pro Medium"/>
              </a:rPr>
              <a:t>method</a:t>
            </a:r>
            <a:r>
              <a:rPr lang="en" sz="1700">
                <a:solidFill>
                  <a:srgbClr val="FF9973"/>
                </a:solidFill>
                <a:latin typeface="Maven Pro Medium"/>
                <a:ea typeface="Maven Pro Medium"/>
                <a:cs typeface="Maven Pro Medium"/>
                <a:sym typeface="Maven Pro Medium"/>
              </a:rPr>
              <a:t> to make </a:t>
            </a:r>
            <a:r>
              <a:rPr lang="en" sz="1700">
                <a:solidFill>
                  <a:srgbClr val="FF9973"/>
                </a:solidFill>
                <a:latin typeface="Maven Pro Medium"/>
                <a:ea typeface="Maven Pro Medium"/>
                <a:cs typeface="Maven Pro Medium"/>
                <a:sym typeface="Maven Pro Medium"/>
              </a:rPr>
              <a:t>the</a:t>
            </a:r>
            <a:r>
              <a:rPr lang="en" sz="1700">
                <a:solidFill>
                  <a:srgbClr val="FF9973"/>
                </a:solidFill>
                <a:latin typeface="Maven Pro Medium"/>
                <a:ea typeface="Maven Pro Medium"/>
                <a:cs typeface="Maven Pro Medium"/>
                <a:sym typeface="Maven Pro Medium"/>
              </a:rPr>
              <a:t> </a:t>
            </a:r>
            <a:r>
              <a:rPr lang="en" sz="1700">
                <a:solidFill>
                  <a:srgbClr val="FF9973"/>
                </a:solidFill>
                <a:latin typeface="Maven Pro Medium"/>
                <a:ea typeface="Maven Pro Medium"/>
                <a:cs typeface="Maven Pro Medium"/>
                <a:sym typeface="Maven Pro Medium"/>
              </a:rPr>
              <a:t>training</a:t>
            </a:r>
            <a:r>
              <a:rPr lang="en" sz="1700">
                <a:solidFill>
                  <a:srgbClr val="FF9973"/>
                </a:solidFill>
                <a:latin typeface="Maven Pro Medium"/>
                <a:ea typeface="Maven Pro Medium"/>
                <a:cs typeface="Maven Pro Medium"/>
                <a:sym typeface="Maven Pro Medium"/>
              </a:rPr>
              <a:t> of Deep Neural </a:t>
            </a:r>
            <a:r>
              <a:rPr lang="en" sz="1700">
                <a:solidFill>
                  <a:srgbClr val="FF9973"/>
                </a:solidFill>
                <a:latin typeface="Maven Pro Medium"/>
                <a:ea typeface="Maven Pro Medium"/>
                <a:cs typeface="Maven Pro Medium"/>
                <a:sym typeface="Maven Pro Medium"/>
              </a:rPr>
              <a:t>Networks</a:t>
            </a:r>
            <a:r>
              <a:rPr lang="en" sz="1700">
                <a:solidFill>
                  <a:srgbClr val="FF9973"/>
                </a:solidFill>
                <a:latin typeface="Maven Pro Medium"/>
                <a:ea typeface="Maven Pro Medium"/>
                <a:cs typeface="Maven Pro Medium"/>
                <a:sym typeface="Maven Pro Medium"/>
              </a:rPr>
              <a:t>(DNN) faster and more stable .</a:t>
            </a:r>
            <a:endParaRPr sz="1700">
              <a:solidFill>
                <a:srgbClr val="FF9973"/>
              </a:solidFill>
              <a:latin typeface="Maven Pro Medium"/>
              <a:ea typeface="Maven Pro Medium"/>
              <a:cs typeface="Maven Pro Medium"/>
              <a:sym typeface="Maven Pro Medium"/>
            </a:endParaRPr>
          </a:p>
        </p:txBody>
      </p:sp>
      <p:sp>
        <p:nvSpPr>
          <p:cNvPr id="993" name="Google Shape;993;p66"/>
          <p:cNvSpPr txBox="1"/>
          <p:nvPr/>
        </p:nvSpPr>
        <p:spPr>
          <a:xfrm>
            <a:off x="608800" y="2014575"/>
            <a:ext cx="76530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aven Pro SemiBold"/>
                <a:ea typeface="Maven Pro SemiBold"/>
                <a:cs typeface="Maven Pro SemiBold"/>
                <a:sym typeface="Maven Pro SemiBold"/>
              </a:rPr>
              <a:t>Batch Normalization </a:t>
            </a:r>
            <a:r>
              <a:rPr lang="en" sz="1800">
                <a:solidFill>
                  <a:schemeClr val="lt1"/>
                </a:solidFill>
                <a:latin typeface="Maven Pro SemiBold"/>
                <a:ea typeface="Maven Pro SemiBold"/>
                <a:cs typeface="Maven Pro SemiBold"/>
                <a:sym typeface="Maven Pro SemiBold"/>
              </a:rPr>
              <a:t>:</a:t>
            </a:r>
            <a:endParaRPr sz="1800">
              <a:solidFill>
                <a:schemeClr val="lt1"/>
              </a:solidFill>
              <a:latin typeface="Maven Pro SemiBold"/>
              <a:ea typeface="Maven Pro SemiBold"/>
              <a:cs typeface="Maven Pro SemiBold"/>
              <a:sym typeface="Maven Pro SemiBold"/>
            </a:endParaRPr>
          </a:p>
          <a:p>
            <a:pPr indent="0" lvl="0" marL="0" rtl="0" algn="l">
              <a:spcBef>
                <a:spcPts val="0"/>
              </a:spcBef>
              <a:spcAft>
                <a:spcPts val="0"/>
              </a:spcAft>
              <a:buNone/>
            </a:pPr>
            <a:r>
              <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rPr lang="en" sz="1500">
                <a:solidFill>
                  <a:schemeClr val="lt1"/>
                </a:solidFill>
                <a:latin typeface="Maven Pro"/>
                <a:ea typeface="Maven Pro"/>
                <a:cs typeface="Maven Pro"/>
                <a:sym typeface="Maven Pro"/>
              </a:rPr>
              <a:t>Helps train model faster .</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900">
              <a:solidFill>
                <a:schemeClr val="lt1"/>
              </a:solidFill>
              <a:latin typeface="Maven Pro"/>
              <a:ea typeface="Maven Pro"/>
              <a:cs typeface="Maven Pro"/>
              <a:sym typeface="Maven Pro"/>
            </a:endParaRPr>
          </a:p>
          <a:p>
            <a:pPr indent="0" lvl="0" marL="457200" rtl="0" algn="l">
              <a:spcBef>
                <a:spcPts val="0"/>
              </a:spcBef>
              <a:spcAft>
                <a:spcPts val="0"/>
              </a:spcAft>
              <a:buNone/>
            </a:pPr>
            <a:r>
              <a:rPr lang="en" sz="1500">
                <a:solidFill>
                  <a:schemeClr val="lt1"/>
                </a:solidFill>
                <a:latin typeface="Maven Pro"/>
                <a:ea typeface="Maven Pro"/>
                <a:cs typeface="Maven Pro"/>
                <a:sym typeface="Maven Pro"/>
              </a:rPr>
              <a:t>Makes Scholastic Gradient descent more stable .</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457200" rtl="0" algn="l">
              <a:spcBef>
                <a:spcPts val="0"/>
              </a:spcBef>
              <a:spcAft>
                <a:spcPts val="0"/>
              </a:spcAft>
              <a:buNone/>
            </a:pPr>
            <a:r>
              <a:rPr lang="en" sz="1500">
                <a:solidFill>
                  <a:schemeClr val="lt1"/>
                </a:solidFill>
                <a:latin typeface="Maven Pro"/>
                <a:ea typeface="Maven Pro"/>
                <a:cs typeface="Maven Pro"/>
                <a:sym typeface="Maven Pro"/>
              </a:rPr>
              <a:t>We can normalize the data inside the network by implementing layer called batch normalization layer .</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457200" rtl="0" algn="l">
              <a:spcBef>
                <a:spcPts val="0"/>
              </a:spcBef>
              <a:spcAft>
                <a:spcPts val="0"/>
              </a:spcAft>
              <a:buNone/>
            </a:pPr>
            <a:r>
              <a:rPr lang="en" sz="1500">
                <a:solidFill>
                  <a:schemeClr val="lt1"/>
                </a:solidFill>
                <a:latin typeface="Maven Pro"/>
                <a:ea typeface="Maven Pro"/>
                <a:cs typeface="Maven Pro"/>
                <a:sym typeface="Maven Pro"/>
              </a:rPr>
              <a:t>Normalization is done using the mean and standard deviation of the batch .</a:t>
            </a:r>
            <a:endParaRPr sz="1500">
              <a:solidFill>
                <a:schemeClr val="lt1"/>
              </a:solidFill>
              <a:latin typeface="Maven Pro"/>
              <a:ea typeface="Maven Pro"/>
              <a:cs typeface="Maven Pro"/>
              <a:sym typeface="Maven Pro"/>
            </a:endParaRPr>
          </a:p>
        </p:txBody>
      </p:sp>
      <p:sp>
        <p:nvSpPr>
          <p:cNvPr id="994" name="Google Shape;994;p66"/>
          <p:cNvSpPr/>
          <p:nvPr/>
        </p:nvSpPr>
        <p:spPr>
          <a:xfrm>
            <a:off x="806150" y="2682375"/>
            <a:ext cx="200400" cy="100200"/>
          </a:xfrm>
          <a:prstGeom prst="chevron">
            <a:avLst>
              <a:gd fmla="val 50000"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a:off x="806150" y="3051825"/>
            <a:ext cx="200400" cy="100200"/>
          </a:xfrm>
          <a:prstGeom prst="chevron">
            <a:avLst>
              <a:gd fmla="val 50000"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6"/>
          <p:cNvSpPr/>
          <p:nvPr/>
        </p:nvSpPr>
        <p:spPr>
          <a:xfrm>
            <a:off x="806150" y="3462275"/>
            <a:ext cx="200400" cy="100200"/>
          </a:xfrm>
          <a:prstGeom prst="chevron">
            <a:avLst>
              <a:gd fmla="val 50000"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a:off x="806150" y="4043850"/>
            <a:ext cx="200400" cy="100200"/>
          </a:xfrm>
          <a:prstGeom prst="chevron">
            <a:avLst>
              <a:gd fmla="val 50000"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67"/>
          <p:cNvSpPr/>
          <p:nvPr/>
        </p:nvSpPr>
        <p:spPr>
          <a:xfrm>
            <a:off x="390925" y="2388175"/>
            <a:ext cx="2576100" cy="1581300"/>
          </a:xfrm>
          <a:prstGeom prst="roundRect">
            <a:avLst>
              <a:gd fmla="val 16667" name="adj"/>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txBox="1"/>
          <p:nvPr>
            <p:ph type="ctrTitle"/>
          </p:nvPr>
        </p:nvSpPr>
        <p:spPr>
          <a:xfrm>
            <a:off x="375675" y="271400"/>
            <a:ext cx="8022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Code to implement Batch </a:t>
            </a:r>
            <a:r>
              <a:rPr b="1" lang="en"/>
              <a:t>Normalization</a:t>
            </a:r>
            <a:endParaRPr b="1"/>
          </a:p>
        </p:txBody>
      </p:sp>
      <p:sp>
        <p:nvSpPr>
          <p:cNvPr id="1004" name="Google Shape;1004;p67"/>
          <p:cNvSpPr txBox="1"/>
          <p:nvPr/>
        </p:nvSpPr>
        <p:spPr>
          <a:xfrm>
            <a:off x="476575" y="2563075"/>
            <a:ext cx="2404800" cy="123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solidFill>
                  <a:schemeClr val="lt1"/>
                </a:solidFill>
                <a:latin typeface="Maven Pro"/>
                <a:ea typeface="Maven Pro"/>
                <a:cs typeface="Maven Pro"/>
                <a:sym typeface="Maven Pro"/>
              </a:rPr>
              <a:t>We have to code after the layer for which we want to apply the normalization .</a:t>
            </a:r>
            <a:endParaRPr sz="1700">
              <a:solidFill>
                <a:schemeClr val="lt1"/>
              </a:solidFill>
              <a:latin typeface="Maven Pro"/>
              <a:ea typeface="Maven Pro"/>
              <a:cs typeface="Maven Pro"/>
              <a:sym typeface="Maven Pro"/>
            </a:endParaRPr>
          </a:p>
        </p:txBody>
      </p:sp>
      <p:pic>
        <p:nvPicPr>
          <p:cNvPr id="1005" name="Google Shape;1005;p67"/>
          <p:cNvPicPr preferRelativeResize="0"/>
          <p:nvPr/>
        </p:nvPicPr>
        <p:blipFill>
          <a:blip r:embed="rId3">
            <a:alphaModFix/>
          </a:blip>
          <a:stretch>
            <a:fillRect/>
          </a:stretch>
        </p:blipFill>
        <p:spPr>
          <a:xfrm>
            <a:off x="3198063" y="1197025"/>
            <a:ext cx="5383875" cy="3420150"/>
          </a:xfrm>
          <a:prstGeom prst="rect">
            <a:avLst/>
          </a:prstGeom>
          <a:noFill/>
          <a:ln>
            <a:noFill/>
          </a:ln>
        </p:spPr>
      </p:pic>
      <p:sp>
        <p:nvSpPr>
          <p:cNvPr id="1006" name="Google Shape;1006;p67"/>
          <p:cNvSpPr/>
          <p:nvPr/>
        </p:nvSpPr>
        <p:spPr>
          <a:xfrm>
            <a:off x="3633375" y="2878125"/>
            <a:ext cx="3304500" cy="577800"/>
          </a:xfrm>
          <a:prstGeom prst="rect">
            <a:avLst/>
          </a:prstGeom>
          <a:noFill/>
          <a:ln cap="flat" cmpd="sng" w="9525">
            <a:solidFill>
              <a:srgbClr val="00CF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 name="Google Shape;1007;p67"/>
          <p:cNvCxnSpPr>
            <a:stCxn id="1006" idx="1"/>
            <a:endCxn id="1002" idx="3"/>
          </p:cNvCxnSpPr>
          <p:nvPr/>
        </p:nvCxnSpPr>
        <p:spPr>
          <a:xfrm flipH="1">
            <a:off x="2967075" y="3167025"/>
            <a:ext cx="666300" cy="11700"/>
          </a:xfrm>
          <a:prstGeom prst="straightConnector1">
            <a:avLst/>
          </a:prstGeom>
          <a:noFill/>
          <a:ln cap="flat" cmpd="sng" w="19050">
            <a:solidFill>
              <a:srgbClr val="00C3B1"/>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8"/>
          <p:cNvSpPr txBox="1"/>
          <p:nvPr>
            <p:ph idx="4294967295" type="ctrTitle"/>
          </p:nvPr>
        </p:nvSpPr>
        <p:spPr>
          <a:xfrm>
            <a:off x="525800" y="330800"/>
            <a:ext cx="8508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Share Tech"/>
                <a:ea typeface="Share Tech"/>
                <a:cs typeface="Share Tech"/>
                <a:sym typeface="Share Tech"/>
              </a:rPr>
              <a:t>Metrics : Measuring how good our model is!</a:t>
            </a:r>
            <a:endParaRPr b="1" sz="3500">
              <a:latin typeface="Share Tech"/>
              <a:ea typeface="Share Tech"/>
              <a:cs typeface="Share Tech"/>
              <a:sym typeface="Share Tech"/>
            </a:endParaRPr>
          </a:p>
        </p:txBody>
      </p:sp>
      <p:sp>
        <p:nvSpPr>
          <p:cNvPr id="1013" name="Google Shape;1013;p68"/>
          <p:cNvSpPr txBox="1"/>
          <p:nvPr/>
        </p:nvSpPr>
        <p:spPr>
          <a:xfrm>
            <a:off x="525800" y="1227225"/>
            <a:ext cx="7490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9973"/>
                </a:solidFill>
                <a:latin typeface="Maven Pro"/>
                <a:ea typeface="Maven Pro"/>
                <a:cs typeface="Maven Pro"/>
                <a:sym typeface="Maven Pro"/>
              </a:rPr>
              <a:t>Metrics are functions that are used to judge the performance of our model (during training and testing) .</a:t>
            </a:r>
            <a:endParaRPr b="1" sz="1900">
              <a:solidFill>
                <a:srgbClr val="FF9973"/>
              </a:solidFill>
              <a:latin typeface="Maven Pro"/>
              <a:ea typeface="Maven Pro"/>
              <a:cs typeface="Maven Pro"/>
              <a:sym typeface="Maven Pro"/>
            </a:endParaRPr>
          </a:p>
        </p:txBody>
      </p:sp>
      <p:sp>
        <p:nvSpPr>
          <p:cNvPr id="1014" name="Google Shape;1014;p68"/>
          <p:cNvSpPr txBox="1"/>
          <p:nvPr/>
        </p:nvSpPr>
        <p:spPr>
          <a:xfrm>
            <a:off x="556700" y="2244288"/>
            <a:ext cx="742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aven Pro"/>
                <a:ea typeface="Maven Pro"/>
                <a:cs typeface="Maven Pro"/>
                <a:sym typeface="Maven Pro"/>
              </a:rPr>
              <a:t>Some Metrics : </a:t>
            </a:r>
            <a:endParaRPr sz="2000">
              <a:solidFill>
                <a:schemeClr val="lt1"/>
              </a:solidFill>
              <a:latin typeface="Maven Pro"/>
              <a:ea typeface="Maven Pro"/>
              <a:cs typeface="Maven Pro"/>
              <a:sym typeface="Maven Pro"/>
            </a:endParaRPr>
          </a:p>
        </p:txBody>
      </p:sp>
      <p:sp>
        <p:nvSpPr>
          <p:cNvPr id="1015" name="Google Shape;1015;p68"/>
          <p:cNvSpPr/>
          <p:nvPr/>
        </p:nvSpPr>
        <p:spPr>
          <a:xfrm>
            <a:off x="392550" y="3023025"/>
            <a:ext cx="3700800" cy="15633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txBox="1"/>
          <p:nvPr/>
        </p:nvSpPr>
        <p:spPr>
          <a:xfrm>
            <a:off x="576150" y="3155525"/>
            <a:ext cx="33336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FF6B65"/>
                </a:solidFill>
                <a:latin typeface="Maven Pro"/>
                <a:ea typeface="Maven Pro"/>
                <a:cs typeface="Maven Pro"/>
                <a:sym typeface="Maven Pro"/>
              </a:rPr>
              <a:t>Accuracy :</a:t>
            </a:r>
            <a:endParaRPr b="1" sz="1700">
              <a:solidFill>
                <a:srgbClr val="FF6B65"/>
              </a:solidFill>
              <a:latin typeface="Maven Pro"/>
              <a:ea typeface="Maven Pro"/>
              <a:cs typeface="Maven Pro"/>
              <a:sym typeface="Maven Pro"/>
            </a:endParaRPr>
          </a:p>
          <a:p>
            <a:pPr indent="0" lvl="0" marL="0" rtl="0" algn="ctr">
              <a:spcBef>
                <a:spcPts val="0"/>
              </a:spcBef>
              <a:spcAft>
                <a:spcPts val="0"/>
              </a:spcAft>
              <a:buNone/>
            </a:pPr>
            <a:r>
              <a:rPr lang="en" sz="1700">
                <a:solidFill>
                  <a:srgbClr val="F2F2F2"/>
                </a:solidFill>
                <a:latin typeface="Maven Pro"/>
                <a:ea typeface="Maven Pro"/>
                <a:cs typeface="Maven Pro"/>
                <a:sym typeface="Maven Pro"/>
              </a:rPr>
              <a:t>Number of correct predictions/total number of predictions</a:t>
            </a:r>
            <a:endParaRPr sz="1700">
              <a:solidFill>
                <a:srgbClr val="212121"/>
              </a:solidFill>
              <a:latin typeface="Maven Pro"/>
              <a:ea typeface="Maven Pro"/>
              <a:cs typeface="Maven Pro"/>
              <a:sym typeface="Maven Pro"/>
            </a:endParaRPr>
          </a:p>
        </p:txBody>
      </p:sp>
      <p:sp>
        <p:nvSpPr>
          <p:cNvPr id="1017" name="Google Shape;1017;p68"/>
          <p:cNvSpPr/>
          <p:nvPr/>
        </p:nvSpPr>
        <p:spPr>
          <a:xfrm>
            <a:off x="4856125" y="3023025"/>
            <a:ext cx="3700800" cy="1563300"/>
          </a:xfrm>
          <a:prstGeom prst="ellipse">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txBox="1"/>
          <p:nvPr/>
        </p:nvSpPr>
        <p:spPr>
          <a:xfrm>
            <a:off x="5109775" y="3155525"/>
            <a:ext cx="31935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FF6B65"/>
                </a:solidFill>
                <a:latin typeface="Maven Pro"/>
                <a:ea typeface="Maven Pro"/>
                <a:cs typeface="Maven Pro"/>
                <a:sym typeface="Maven Pro"/>
              </a:rPr>
              <a:t>Cross entropy :</a:t>
            </a:r>
            <a:endParaRPr b="1" sz="1700">
              <a:solidFill>
                <a:srgbClr val="FF6B65"/>
              </a:solidFill>
              <a:latin typeface="Maven Pro"/>
              <a:ea typeface="Maven Pro"/>
              <a:cs typeface="Maven Pro"/>
              <a:sym typeface="Maven Pro"/>
            </a:endParaRPr>
          </a:p>
          <a:p>
            <a:pPr indent="0" lvl="0" marL="0" rtl="0" algn="ctr">
              <a:spcBef>
                <a:spcPts val="0"/>
              </a:spcBef>
              <a:spcAft>
                <a:spcPts val="0"/>
              </a:spcAft>
              <a:buNone/>
            </a:pPr>
            <a:r>
              <a:rPr lang="en" sz="1700">
                <a:solidFill>
                  <a:srgbClr val="F2F2F2"/>
                </a:solidFill>
                <a:latin typeface="Maven Pro"/>
                <a:ea typeface="Maven Pro"/>
                <a:cs typeface="Maven Pro"/>
                <a:sym typeface="Maven Pro"/>
              </a:rPr>
              <a:t>It is the measure of difference between two probability distributions.</a:t>
            </a:r>
            <a:endParaRPr sz="1700">
              <a:solidFill>
                <a:srgbClr val="212121"/>
              </a:solidFill>
              <a:latin typeface="Maven Pro"/>
              <a:ea typeface="Maven Pro"/>
              <a:cs typeface="Maven Pro"/>
              <a:sym typeface="Maven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Cross Entropy : </a:t>
            </a:r>
            <a:endParaRPr b="1" sz="3700"/>
          </a:p>
        </p:txBody>
      </p:sp>
      <p:sp>
        <p:nvSpPr>
          <p:cNvPr id="1024" name="Google Shape;1024;p69"/>
          <p:cNvSpPr txBox="1"/>
          <p:nvPr/>
        </p:nvSpPr>
        <p:spPr>
          <a:xfrm>
            <a:off x="618825" y="1337275"/>
            <a:ext cx="6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sp>
        <p:nvSpPr>
          <p:cNvPr id="1025" name="Google Shape;1025;p69"/>
          <p:cNvSpPr txBox="1"/>
          <p:nvPr/>
        </p:nvSpPr>
        <p:spPr>
          <a:xfrm>
            <a:off x="747900" y="1407000"/>
            <a:ext cx="7648200" cy="258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600">
                <a:solidFill>
                  <a:schemeClr val="lt1"/>
                </a:solidFill>
                <a:latin typeface="Maven Pro"/>
                <a:ea typeface="Maven Pro"/>
                <a:cs typeface="Maven Pro"/>
                <a:sym typeface="Maven Pro"/>
              </a:rPr>
              <a:t>We find the </a:t>
            </a:r>
            <a:r>
              <a:rPr lang="en" sz="2600">
                <a:solidFill>
                  <a:schemeClr val="lt1"/>
                </a:solidFill>
                <a:latin typeface="Maven Pro"/>
                <a:ea typeface="Maven Pro"/>
                <a:cs typeface="Maven Pro"/>
                <a:sym typeface="Maven Pro"/>
              </a:rPr>
              <a:t>cross</a:t>
            </a:r>
            <a:r>
              <a:rPr lang="en" sz="2600">
                <a:solidFill>
                  <a:schemeClr val="lt1"/>
                </a:solidFill>
                <a:latin typeface="Maven Pro"/>
                <a:ea typeface="Maven Pro"/>
                <a:cs typeface="Maven Pro"/>
                <a:sym typeface="Maven Pro"/>
              </a:rPr>
              <a:t> entropy between the </a:t>
            </a:r>
            <a:r>
              <a:rPr lang="en" sz="2600">
                <a:solidFill>
                  <a:schemeClr val="lt1"/>
                </a:solidFill>
                <a:latin typeface="Maven Pro"/>
                <a:ea typeface="Maven Pro"/>
                <a:cs typeface="Maven Pro"/>
                <a:sym typeface="Maven Pro"/>
              </a:rPr>
              <a:t>predicted</a:t>
            </a:r>
            <a:r>
              <a:rPr lang="en" sz="2600">
                <a:solidFill>
                  <a:schemeClr val="lt1"/>
                </a:solidFill>
                <a:latin typeface="Maven Pro"/>
                <a:ea typeface="Maven Pro"/>
                <a:cs typeface="Maven Pro"/>
                <a:sym typeface="Maven Pro"/>
              </a:rPr>
              <a:t> values and the real values. </a:t>
            </a:r>
            <a:endParaRPr sz="2600">
              <a:solidFill>
                <a:schemeClr val="lt1"/>
              </a:solidFill>
              <a:latin typeface="Maven Pro"/>
              <a:ea typeface="Maven Pro"/>
              <a:cs typeface="Maven Pro"/>
              <a:sym typeface="Maven Pro"/>
            </a:endParaRPr>
          </a:p>
          <a:p>
            <a:pPr indent="0" lvl="0" marL="0" rtl="0" algn="just">
              <a:spcBef>
                <a:spcPts val="0"/>
              </a:spcBef>
              <a:spcAft>
                <a:spcPts val="0"/>
              </a:spcAft>
              <a:buNone/>
            </a:pPr>
            <a:r>
              <a:rPr lang="en" sz="2600">
                <a:solidFill>
                  <a:schemeClr val="lt1"/>
                </a:solidFill>
                <a:latin typeface="Maven Pro"/>
                <a:ea typeface="Maven Pro"/>
                <a:cs typeface="Maven Pro"/>
                <a:sym typeface="Maven Pro"/>
              </a:rPr>
              <a:t>If the value of cross entropy is high then we can say that the </a:t>
            </a:r>
            <a:r>
              <a:rPr lang="en" sz="2600">
                <a:solidFill>
                  <a:schemeClr val="lt1"/>
                </a:solidFill>
                <a:latin typeface="Maven Pro"/>
                <a:ea typeface="Maven Pro"/>
                <a:cs typeface="Maven Pro"/>
                <a:sym typeface="Maven Pro"/>
              </a:rPr>
              <a:t>model is not good and</a:t>
            </a:r>
            <a:endParaRPr sz="2600">
              <a:solidFill>
                <a:schemeClr val="lt1"/>
              </a:solidFill>
              <a:latin typeface="Maven Pro"/>
              <a:ea typeface="Maven Pro"/>
              <a:cs typeface="Maven Pro"/>
              <a:sym typeface="Maven Pro"/>
            </a:endParaRPr>
          </a:p>
          <a:p>
            <a:pPr indent="0" lvl="0" marL="0" rtl="0" algn="just">
              <a:spcBef>
                <a:spcPts val="0"/>
              </a:spcBef>
              <a:spcAft>
                <a:spcPts val="0"/>
              </a:spcAft>
              <a:buNone/>
            </a:pPr>
            <a:r>
              <a:rPr lang="en" sz="2600">
                <a:solidFill>
                  <a:schemeClr val="lt1"/>
                </a:solidFill>
                <a:latin typeface="Maven Pro"/>
                <a:ea typeface="Maven Pro"/>
                <a:cs typeface="Maven Pro"/>
                <a:sym typeface="Maven Pro"/>
              </a:rPr>
              <a:t>if the value of cross entropy is low (near to zero) then we can say that the model is good.</a:t>
            </a:r>
            <a:endParaRPr sz="2600">
              <a:solidFill>
                <a:schemeClr val="lt1"/>
              </a:solidFill>
              <a:latin typeface="Maven Pro"/>
              <a:ea typeface="Maven Pro"/>
              <a:cs typeface="Maven Pro"/>
              <a:sym typeface="Maven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70"/>
          <p:cNvSpPr txBox="1"/>
          <p:nvPr>
            <p:ph type="ctrTitle"/>
          </p:nvPr>
        </p:nvSpPr>
        <p:spPr>
          <a:xfrm>
            <a:off x="1119397" y="2570875"/>
            <a:ext cx="47235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BINARY CLASSIFICATION</a:t>
            </a:r>
            <a:endParaRPr/>
          </a:p>
        </p:txBody>
      </p:sp>
      <p:sp>
        <p:nvSpPr>
          <p:cNvPr id="1031" name="Google Shape;1031;p70"/>
          <p:cNvSpPr/>
          <p:nvPr/>
        </p:nvSpPr>
        <p:spPr>
          <a:xfrm>
            <a:off x="5790875" y="2317225"/>
            <a:ext cx="1085100" cy="1085100"/>
          </a:xfrm>
          <a:prstGeom prst="rect">
            <a:avLst/>
          </a:prstGeom>
          <a:solidFill>
            <a:srgbClr val="00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0"/>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07</a:t>
            </a:r>
            <a:endParaRPr>
              <a:solidFill>
                <a:schemeClr val="dk2"/>
              </a:solidFill>
            </a:endParaRPr>
          </a:p>
        </p:txBody>
      </p:sp>
      <p:sp>
        <p:nvSpPr>
          <p:cNvPr id="1033" name="Google Shape;1033;p7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0"/>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5" name="Google Shape;1035;p70"/>
          <p:cNvCxnSpPr/>
          <p:nvPr/>
        </p:nvCxnSpPr>
        <p:spPr>
          <a:xfrm>
            <a:off x="6333400" y="2961700"/>
            <a:ext cx="0" cy="978000"/>
          </a:xfrm>
          <a:prstGeom prst="straightConnector1">
            <a:avLst/>
          </a:prstGeom>
          <a:noFill/>
          <a:ln cap="flat" cmpd="sng" w="19050">
            <a:solidFill>
              <a:srgbClr val="00CC00"/>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1"/>
          <p:cNvSpPr txBox="1"/>
          <p:nvPr>
            <p:ph type="ctrTitle"/>
          </p:nvPr>
        </p:nvSpPr>
        <p:spPr>
          <a:xfrm>
            <a:off x="618825" y="411675"/>
            <a:ext cx="489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Binary Classification : </a:t>
            </a:r>
            <a:endParaRPr b="1" sz="3700"/>
          </a:p>
        </p:txBody>
      </p:sp>
      <p:sp>
        <p:nvSpPr>
          <p:cNvPr id="1041" name="Google Shape;1041;p71"/>
          <p:cNvSpPr txBox="1"/>
          <p:nvPr/>
        </p:nvSpPr>
        <p:spPr>
          <a:xfrm>
            <a:off x="618825" y="1206400"/>
            <a:ext cx="7453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Maven Pro"/>
                <a:ea typeface="Maven Pro"/>
                <a:cs typeface="Maven Pro"/>
                <a:sym typeface="Maven Pro"/>
              </a:rPr>
              <a:t>It is the task classifying elements of a set into two groups.</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For binary classification, we need to map the real valued outputs of our neural network to two bits {0,1}.</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rPr lang="en" sz="1900">
                <a:solidFill>
                  <a:schemeClr val="lt1"/>
                </a:solidFill>
                <a:latin typeface="Maven Pro"/>
                <a:ea typeface="Maven Pro"/>
                <a:cs typeface="Maven Pro"/>
                <a:sym typeface="Maven Pro"/>
              </a:rPr>
              <a:t>After getting values between 0 and 1 we can classify all the values with </a:t>
            </a:r>
            <a:r>
              <a:rPr lang="en" sz="1900">
                <a:solidFill>
                  <a:schemeClr val="lt1"/>
                </a:solidFill>
                <a:latin typeface="Maven Pro"/>
                <a:ea typeface="Maven Pro"/>
                <a:cs typeface="Maven Pro"/>
                <a:sym typeface="Maven Pro"/>
              </a:rPr>
              <a:t>output</a:t>
            </a:r>
            <a:r>
              <a:rPr lang="en" sz="1900">
                <a:solidFill>
                  <a:schemeClr val="lt1"/>
                </a:solidFill>
                <a:latin typeface="Maven Pro"/>
                <a:ea typeface="Maven Pro"/>
                <a:cs typeface="Maven Pro"/>
                <a:sym typeface="Maven Pro"/>
              </a:rPr>
              <a:t> greater than 0.5 as 1 and all the values less than 0.5 will be classified as 0.</a:t>
            </a:r>
            <a:endParaRPr sz="1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rPr lang="en" sz="1800">
                <a:solidFill>
                  <a:schemeClr val="lt1"/>
                </a:solidFill>
                <a:latin typeface="Maven Pro"/>
                <a:ea typeface="Maven Pro"/>
                <a:cs typeface="Maven Pro"/>
                <a:sym typeface="Maven Pro"/>
              </a:rPr>
              <a:t>We can use the </a:t>
            </a:r>
            <a:r>
              <a:rPr b="1" lang="en" sz="1800">
                <a:solidFill>
                  <a:srgbClr val="FF6B65"/>
                </a:solidFill>
                <a:latin typeface="Maven Pro"/>
                <a:ea typeface="Maven Pro"/>
                <a:cs typeface="Maven Pro"/>
                <a:sym typeface="Maven Pro"/>
              </a:rPr>
              <a:t>Sigmoid function</a:t>
            </a:r>
            <a:r>
              <a:rPr lang="en" sz="1800">
                <a:solidFill>
                  <a:schemeClr val="lt1"/>
                </a:solidFill>
                <a:latin typeface="Maven Pro"/>
                <a:ea typeface="Maven Pro"/>
                <a:cs typeface="Maven Pro"/>
                <a:sym typeface="Maven Pro"/>
              </a:rPr>
              <a:t> to map the real valued outputs of our neural network to values in range 0 to 1.</a:t>
            </a:r>
            <a:endParaRPr sz="1800">
              <a:solidFill>
                <a:schemeClr val="lt1"/>
              </a:solidFill>
              <a:latin typeface="Maven Pro"/>
              <a:ea typeface="Maven Pro"/>
              <a:cs typeface="Maven Pro"/>
              <a:sym typeface="Maven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72"/>
          <p:cNvSpPr txBox="1"/>
          <p:nvPr>
            <p:ph type="ctrTitle"/>
          </p:nvPr>
        </p:nvSpPr>
        <p:spPr>
          <a:xfrm>
            <a:off x="228900" y="527150"/>
            <a:ext cx="868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Sigmoid Function and Binary classification code :</a:t>
            </a:r>
            <a:endParaRPr b="1"/>
          </a:p>
        </p:txBody>
      </p:sp>
      <p:pic>
        <p:nvPicPr>
          <p:cNvPr id="1047" name="Google Shape;1047;p72"/>
          <p:cNvPicPr preferRelativeResize="0"/>
          <p:nvPr/>
        </p:nvPicPr>
        <p:blipFill>
          <a:blip r:embed="rId3">
            <a:alphaModFix/>
          </a:blip>
          <a:stretch>
            <a:fillRect/>
          </a:stretch>
        </p:blipFill>
        <p:spPr>
          <a:xfrm>
            <a:off x="453338" y="1842825"/>
            <a:ext cx="3000375" cy="2000250"/>
          </a:xfrm>
          <a:prstGeom prst="rect">
            <a:avLst/>
          </a:prstGeom>
          <a:noFill/>
          <a:ln>
            <a:noFill/>
          </a:ln>
        </p:spPr>
      </p:pic>
      <p:pic>
        <p:nvPicPr>
          <p:cNvPr id="1048" name="Google Shape;1048;p72"/>
          <p:cNvPicPr preferRelativeResize="0"/>
          <p:nvPr/>
        </p:nvPicPr>
        <p:blipFill>
          <a:blip r:embed="rId4">
            <a:alphaModFix/>
          </a:blip>
          <a:stretch>
            <a:fillRect/>
          </a:stretch>
        </p:blipFill>
        <p:spPr>
          <a:xfrm>
            <a:off x="4034625" y="1819338"/>
            <a:ext cx="5022395" cy="1504825"/>
          </a:xfrm>
          <a:prstGeom prst="rect">
            <a:avLst/>
          </a:prstGeom>
          <a:noFill/>
          <a:ln>
            <a:noFill/>
          </a:ln>
        </p:spPr>
      </p:pic>
      <p:pic>
        <p:nvPicPr>
          <p:cNvPr id="1049" name="Google Shape;1049;p72"/>
          <p:cNvPicPr preferRelativeResize="0"/>
          <p:nvPr/>
        </p:nvPicPr>
        <p:blipFill>
          <a:blip r:embed="rId5">
            <a:alphaModFix/>
          </a:blip>
          <a:stretch>
            <a:fillRect/>
          </a:stretch>
        </p:blipFill>
        <p:spPr>
          <a:xfrm>
            <a:off x="4034623" y="3434325"/>
            <a:ext cx="3162275" cy="1277500"/>
          </a:xfrm>
          <a:prstGeom prst="rect">
            <a:avLst/>
          </a:prstGeom>
          <a:noFill/>
          <a:ln>
            <a:noFill/>
          </a:ln>
        </p:spPr>
      </p:pic>
      <p:sp>
        <p:nvSpPr>
          <p:cNvPr id="1050" name="Google Shape;1050;p72"/>
          <p:cNvSpPr txBox="1"/>
          <p:nvPr/>
        </p:nvSpPr>
        <p:spPr>
          <a:xfrm>
            <a:off x="453363" y="1351650"/>
            <a:ext cx="30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Sigmoid Function:</a:t>
            </a:r>
            <a:endParaRPr b="1">
              <a:solidFill>
                <a:schemeClr val="lt1"/>
              </a:solidFill>
              <a:latin typeface="Maven Pro"/>
              <a:ea typeface="Maven Pro"/>
              <a:cs typeface="Maven Pro"/>
              <a:sym typeface="Maven Pro"/>
            </a:endParaRPr>
          </a:p>
        </p:txBody>
      </p:sp>
      <p:sp>
        <p:nvSpPr>
          <p:cNvPr id="1051" name="Google Shape;1051;p72"/>
          <p:cNvSpPr txBox="1"/>
          <p:nvPr/>
        </p:nvSpPr>
        <p:spPr>
          <a:xfrm>
            <a:off x="3981325" y="1351650"/>
            <a:ext cx="22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Implementation</a:t>
            </a:r>
            <a:r>
              <a:rPr b="1" lang="en">
                <a:solidFill>
                  <a:schemeClr val="lt1"/>
                </a:solidFill>
                <a:latin typeface="Maven Pro"/>
                <a:ea typeface="Maven Pro"/>
                <a:cs typeface="Maven Pro"/>
                <a:sym typeface="Maven Pro"/>
              </a:rPr>
              <a:t> </a:t>
            </a:r>
            <a:r>
              <a:rPr b="1" lang="en">
                <a:solidFill>
                  <a:schemeClr val="lt1"/>
                </a:solidFill>
                <a:latin typeface="Maven Pro"/>
                <a:ea typeface="Maven Pro"/>
                <a:cs typeface="Maven Pro"/>
                <a:sym typeface="Maven Pro"/>
              </a:rPr>
              <a:t>:</a:t>
            </a:r>
            <a:endParaRPr b="1">
              <a:solidFill>
                <a:schemeClr val="lt1"/>
              </a:solidFill>
              <a:latin typeface="Maven Pro"/>
              <a:ea typeface="Maven Pro"/>
              <a:cs typeface="Maven Pro"/>
              <a:sym typeface="Maven Pr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73"/>
          <p:cNvSpPr txBox="1"/>
          <p:nvPr/>
        </p:nvSpPr>
        <p:spPr>
          <a:xfrm>
            <a:off x="1723638" y="1562900"/>
            <a:ext cx="5696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aven Pro"/>
                <a:ea typeface="Maven Pro"/>
                <a:cs typeface="Maven Pro"/>
                <a:sym typeface="Maven Pro"/>
              </a:rPr>
              <a:t>Let’s test your Concentration</a:t>
            </a:r>
            <a:endParaRPr b="1" sz="2100">
              <a:solidFill>
                <a:schemeClr val="lt1"/>
              </a:solidFill>
              <a:latin typeface="Maven Pro"/>
              <a:ea typeface="Maven Pro"/>
              <a:cs typeface="Maven Pro"/>
              <a:sym typeface="Maven Pro"/>
            </a:endParaRPr>
          </a:p>
        </p:txBody>
      </p:sp>
      <p:pic>
        <p:nvPicPr>
          <p:cNvPr id="1057" name="Google Shape;1057;p73"/>
          <p:cNvPicPr preferRelativeResize="0"/>
          <p:nvPr/>
        </p:nvPicPr>
        <p:blipFill>
          <a:blip r:embed="rId3">
            <a:alphaModFix/>
          </a:blip>
          <a:stretch>
            <a:fillRect/>
          </a:stretch>
        </p:blipFill>
        <p:spPr>
          <a:xfrm>
            <a:off x="3018400" y="1562900"/>
            <a:ext cx="3107176" cy="3107176"/>
          </a:xfrm>
          <a:prstGeom prst="rect">
            <a:avLst/>
          </a:prstGeom>
          <a:noFill/>
          <a:ln>
            <a:noFill/>
          </a:ln>
        </p:spPr>
      </p:pic>
      <p:sp>
        <p:nvSpPr>
          <p:cNvPr id="1058" name="Google Shape;1058;p73"/>
          <p:cNvSpPr txBox="1"/>
          <p:nvPr/>
        </p:nvSpPr>
        <p:spPr>
          <a:xfrm>
            <a:off x="2511438" y="625975"/>
            <a:ext cx="4121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Share Tech"/>
                <a:ea typeface="Share Tech"/>
                <a:cs typeface="Share Tech"/>
                <a:sym typeface="Share Tech"/>
              </a:rPr>
              <a:t>Recap Quiz</a:t>
            </a:r>
            <a:endParaRPr sz="4000">
              <a:solidFill>
                <a:schemeClr val="lt1"/>
              </a:solidFill>
              <a:latin typeface="Share Tech"/>
              <a:ea typeface="Share Tech"/>
              <a:cs typeface="Share Tech"/>
              <a:sym typeface="Share Tec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29"/>
          <p:cNvPicPr preferRelativeResize="0"/>
          <p:nvPr/>
        </p:nvPicPr>
        <p:blipFill>
          <a:blip r:embed="rId3">
            <a:alphaModFix/>
          </a:blip>
          <a:stretch>
            <a:fillRect/>
          </a:stretch>
        </p:blipFill>
        <p:spPr>
          <a:xfrm>
            <a:off x="695775" y="152400"/>
            <a:ext cx="7670700" cy="4720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74"/>
          <p:cNvSpPr txBox="1"/>
          <p:nvPr>
            <p:ph type="title"/>
          </p:nvPr>
        </p:nvSpPr>
        <p:spPr>
          <a:xfrm>
            <a:off x="1937750" y="1601475"/>
            <a:ext cx="4829700" cy="198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400">
                <a:latin typeface="Impact"/>
                <a:ea typeface="Impact"/>
                <a:cs typeface="Impact"/>
                <a:sym typeface="Impact"/>
              </a:rPr>
              <a:t>THANKS</a:t>
            </a:r>
            <a:endParaRPr sz="7400">
              <a:latin typeface="Impact"/>
              <a:ea typeface="Impact"/>
              <a:cs typeface="Impact"/>
              <a:sym typeface="Impact"/>
            </a:endParaRPr>
          </a:p>
        </p:txBody>
      </p:sp>
      <p:sp>
        <p:nvSpPr>
          <p:cNvPr id="1064" name="Google Shape;1064;p74"/>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2"/>
                </a:solidFill>
              </a:rPr>
              <a:t>Any Queries ?</a:t>
            </a:r>
            <a:endParaRPr sz="2700">
              <a:solidFill>
                <a:schemeClr val="accent2"/>
              </a:solidFill>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Website : </a:t>
            </a:r>
            <a:r>
              <a:rPr lang="en" u="sng">
                <a:solidFill>
                  <a:schemeClr val="hlink"/>
                </a:solidFill>
                <a:hlinkClick r:id="rId3"/>
              </a:rPr>
              <a:t>Heuristics - IIT Mandi</a:t>
            </a:r>
            <a:endParaRPr/>
          </a:p>
        </p:txBody>
      </p:sp>
      <p:sp>
        <p:nvSpPr>
          <p:cNvPr id="1065" name="Google Shape;1065;p74"/>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74"/>
          <p:cNvGrpSpPr/>
          <p:nvPr/>
        </p:nvGrpSpPr>
        <p:grpSpPr>
          <a:xfrm>
            <a:off x="7981434" y="-1177061"/>
            <a:ext cx="203789" cy="1274754"/>
            <a:chOff x="2877432" y="975334"/>
            <a:chExt cx="188886" cy="1181531"/>
          </a:xfrm>
        </p:grpSpPr>
        <p:sp>
          <p:nvSpPr>
            <p:cNvPr id="1067" name="Google Shape;1067;p7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 name="Google Shape;1070;p74"/>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4"/>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4"/>
          <p:cNvSpPr/>
          <p:nvPr/>
        </p:nvSpPr>
        <p:spPr>
          <a:xfrm>
            <a:off x="2224199" y="3799296"/>
            <a:ext cx="4695594" cy="906297"/>
          </a:xfrm>
          <a:custGeom>
            <a:rect b="b" l="l" r="r" t="t"/>
            <a:pathLst>
              <a:path extrusionOk="0" h="7603" w="7603">
                <a:moveTo>
                  <a:pt x="0" y="1"/>
                </a:moveTo>
                <a:lnTo>
                  <a:pt x="0" y="7602"/>
                </a:lnTo>
                <a:lnTo>
                  <a:pt x="7602" y="7602"/>
                </a:lnTo>
                <a:lnTo>
                  <a:pt x="7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4"/>
          <p:cNvSpPr txBox="1"/>
          <p:nvPr>
            <p:ph type="title"/>
          </p:nvPr>
        </p:nvSpPr>
        <p:spPr>
          <a:xfrm>
            <a:off x="2249600" y="4350275"/>
            <a:ext cx="4266300" cy="4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CREDITS: The presentation was created by </a:t>
            </a:r>
            <a:r>
              <a:rPr b="1" lang="en">
                <a:solidFill>
                  <a:schemeClr val="accent3"/>
                </a:solidFill>
              </a:rPr>
              <a:t>Ekansh Singh</a:t>
            </a:r>
            <a:r>
              <a:rPr lang="en"/>
              <a:t> , </a:t>
            </a:r>
            <a:r>
              <a:rPr lang="en">
                <a:solidFill>
                  <a:srgbClr val="00FFFF"/>
                </a:solidFill>
              </a:rPr>
              <a:t>Samvaidan</a:t>
            </a:r>
            <a:r>
              <a:rPr lang="en">
                <a:solidFill>
                  <a:srgbClr val="00FFFF"/>
                </a:solidFill>
              </a:rPr>
              <a:t> Salgotra </a:t>
            </a:r>
            <a:r>
              <a:rPr lang="en"/>
              <a:t>, </a:t>
            </a:r>
            <a:r>
              <a:rPr lang="en">
                <a:solidFill>
                  <a:srgbClr val="FF8BFF"/>
                </a:solidFill>
              </a:rPr>
              <a:t>Taraksh Sambhar</a:t>
            </a:r>
            <a:r>
              <a:rPr lang="en">
                <a:solidFill>
                  <a:srgbClr val="FF00FF"/>
                </a:solidFill>
              </a:rPr>
              <a:t> </a:t>
            </a:r>
            <a:r>
              <a:rPr lang="en"/>
              <a:t>, </a:t>
            </a:r>
            <a:r>
              <a:rPr lang="en">
                <a:solidFill>
                  <a:srgbClr val="FFFF00"/>
                </a:solidFill>
              </a:rPr>
              <a:t>Udayveer Virk</a:t>
            </a:r>
            <a:endParaRPr>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0"/>
          <p:cNvSpPr txBox="1"/>
          <p:nvPr>
            <p:ph type="ctrTitle"/>
          </p:nvPr>
        </p:nvSpPr>
        <p:spPr>
          <a:xfrm>
            <a:off x="1851900" y="205525"/>
            <a:ext cx="5440200" cy="75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Let's Get Started!</a:t>
            </a:r>
            <a:endParaRPr b="1" sz="3600"/>
          </a:p>
        </p:txBody>
      </p:sp>
      <p:pic>
        <p:nvPicPr>
          <p:cNvPr id="568" name="Google Shape;568;p30"/>
          <p:cNvPicPr preferRelativeResize="0"/>
          <p:nvPr/>
        </p:nvPicPr>
        <p:blipFill>
          <a:blip r:embed="rId3">
            <a:alphaModFix/>
          </a:blip>
          <a:stretch>
            <a:fillRect/>
          </a:stretch>
        </p:blipFill>
        <p:spPr>
          <a:xfrm>
            <a:off x="2219400" y="1273851"/>
            <a:ext cx="4610325" cy="25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1"/>
          <p:cNvSpPr txBox="1"/>
          <p:nvPr>
            <p:ph idx="13" type="ctrTitle"/>
          </p:nvPr>
        </p:nvSpPr>
        <p:spPr>
          <a:xfrm>
            <a:off x="2141062" y="2974738"/>
            <a:ext cx="1626900" cy="4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ACTIVATION FUNCTION</a:t>
            </a:r>
            <a:endParaRPr sz="1500"/>
          </a:p>
        </p:txBody>
      </p:sp>
      <p:sp>
        <p:nvSpPr>
          <p:cNvPr id="574" name="Google Shape;574;p31"/>
          <p:cNvSpPr txBox="1"/>
          <p:nvPr>
            <p:ph idx="4" type="ctrTitle"/>
          </p:nvPr>
        </p:nvSpPr>
        <p:spPr>
          <a:xfrm>
            <a:off x="1424042" y="4216031"/>
            <a:ext cx="847200" cy="40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LAYERS</a:t>
            </a:r>
            <a:endParaRPr sz="1600"/>
          </a:p>
        </p:txBody>
      </p:sp>
      <p:sp>
        <p:nvSpPr>
          <p:cNvPr id="575" name="Google Shape;575;p31"/>
          <p:cNvSpPr txBox="1"/>
          <p:nvPr>
            <p:ph type="ctrTitle"/>
          </p:nvPr>
        </p:nvSpPr>
        <p:spPr>
          <a:xfrm>
            <a:off x="255260" y="2846385"/>
            <a:ext cx="14934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t>NEURONS</a:t>
            </a:r>
            <a:endParaRPr sz="1500"/>
          </a:p>
        </p:txBody>
      </p:sp>
      <p:sp>
        <p:nvSpPr>
          <p:cNvPr id="576" name="Google Shape;576;p31"/>
          <p:cNvSpPr txBox="1"/>
          <p:nvPr>
            <p:ph idx="3" type="title"/>
          </p:nvPr>
        </p:nvSpPr>
        <p:spPr>
          <a:xfrm>
            <a:off x="393560" y="2373708"/>
            <a:ext cx="12168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01</a:t>
            </a:r>
            <a:endParaRPr sz="3300"/>
          </a:p>
        </p:txBody>
      </p:sp>
      <p:sp>
        <p:nvSpPr>
          <p:cNvPr id="577" name="Google Shape;577;p31"/>
          <p:cNvSpPr txBox="1"/>
          <p:nvPr>
            <p:ph idx="6" type="title"/>
          </p:nvPr>
        </p:nvSpPr>
        <p:spPr>
          <a:xfrm>
            <a:off x="1590225" y="3739411"/>
            <a:ext cx="1071300" cy="40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02</a:t>
            </a:r>
            <a:endParaRPr sz="3000"/>
          </a:p>
        </p:txBody>
      </p:sp>
      <p:sp>
        <p:nvSpPr>
          <p:cNvPr id="578" name="Google Shape;578;p31"/>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TABLE OF CONTENTS</a:t>
            </a:r>
            <a:endParaRPr b="1"/>
          </a:p>
        </p:txBody>
      </p:sp>
      <p:sp>
        <p:nvSpPr>
          <p:cNvPr id="579" name="Google Shape;579;p31"/>
          <p:cNvSpPr txBox="1"/>
          <p:nvPr>
            <p:ph idx="9" type="title"/>
          </p:nvPr>
        </p:nvSpPr>
        <p:spPr>
          <a:xfrm>
            <a:off x="2579205" y="2390801"/>
            <a:ext cx="985800" cy="4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03</a:t>
            </a:r>
            <a:endParaRPr sz="3100"/>
          </a:p>
        </p:txBody>
      </p:sp>
      <p:sp>
        <p:nvSpPr>
          <p:cNvPr id="580" name="Google Shape;580;p31"/>
          <p:cNvSpPr/>
          <p:nvPr/>
        </p:nvSpPr>
        <p:spPr>
          <a:xfrm>
            <a:off x="393549" y="1515100"/>
            <a:ext cx="636000" cy="6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1590225" y="2832875"/>
            <a:ext cx="570600" cy="650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2707450" y="1477125"/>
            <a:ext cx="636000" cy="6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31"/>
          <p:cNvCxnSpPr>
            <a:stCxn id="580" idx="1"/>
            <a:endCxn id="576" idx="1"/>
          </p:cNvCxnSpPr>
          <p:nvPr/>
        </p:nvCxnSpPr>
        <p:spPr>
          <a:xfrm>
            <a:off x="393549" y="1841800"/>
            <a:ext cx="600" cy="7611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84" name="Google Shape;584;p31"/>
          <p:cNvCxnSpPr>
            <a:stCxn id="581" idx="1"/>
            <a:endCxn id="577" idx="1"/>
          </p:cNvCxnSpPr>
          <p:nvPr/>
        </p:nvCxnSpPr>
        <p:spPr>
          <a:xfrm>
            <a:off x="1590225" y="3158225"/>
            <a:ext cx="600" cy="7815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585" name="Google Shape;585;p31"/>
          <p:cNvCxnSpPr>
            <a:stCxn id="582" idx="1"/>
            <a:endCxn id="579" idx="1"/>
          </p:cNvCxnSpPr>
          <p:nvPr/>
        </p:nvCxnSpPr>
        <p:spPr>
          <a:xfrm flipH="1">
            <a:off x="2579350" y="1802475"/>
            <a:ext cx="128100" cy="800400"/>
          </a:xfrm>
          <a:prstGeom prst="bentConnector3">
            <a:avLst>
              <a:gd fmla="val 286003" name="adj1"/>
            </a:avLst>
          </a:prstGeom>
          <a:noFill/>
          <a:ln cap="flat" cmpd="sng" w="9525">
            <a:solidFill>
              <a:schemeClr val="lt1"/>
            </a:solidFill>
            <a:prstDash val="solid"/>
            <a:round/>
            <a:headEnd len="med" w="med" type="none"/>
            <a:tailEnd len="med" w="med" type="none"/>
          </a:ln>
        </p:spPr>
      </p:cxnSp>
      <p:sp>
        <p:nvSpPr>
          <p:cNvPr id="586" name="Google Shape;586;p31"/>
          <p:cNvSpPr/>
          <p:nvPr/>
        </p:nvSpPr>
        <p:spPr>
          <a:xfrm>
            <a:off x="479198" y="1599525"/>
            <a:ext cx="503405" cy="458060"/>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31"/>
          <p:cNvGrpSpPr/>
          <p:nvPr/>
        </p:nvGrpSpPr>
        <p:grpSpPr>
          <a:xfrm>
            <a:off x="1671446" y="2975140"/>
            <a:ext cx="366389" cy="423887"/>
            <a:chOff x="3095745" y="3805393"/>
            <a:chExt cx="352840" cy="354717"/>
          </a:xfrm>
        </p:grpSpPr>
        <p:sp>
          <p:nvSpPr>
            <p:cNvPr id="588" name="Google Shape;588;p31"/>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1"/>
          <p:cNvGrpSpPr/>
          <p:nvPr/>
        </p:nvGrpSpPr>
        <p:grpSpPr>
          <a:xfrm>
            <a:off x="2776626" y="1612924"/>
            <a:ext cx="400460" cy="425638"/>
            <a:chOff x="3541011" y="3367320"/>
            <a:chExt cx="348257" cy="346188"/>
          </a:xfrm>
        </p:grpSpPr>
        <p:sp>
          <p:nvSpPr>
            <p:cNvPr id="595" name="Google Shape;595;p31"/>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1"/>
          <p:cNvSpPr txBox="1"/>
          <p:nvPr>
            <p:ph type="ctrTitle"/>
          </p:nvPr>
        </p:nvSpPr>
        <p:spPr>
          <a:xfrm>
            <a:off x="3431963" y="4236674"/>
            <a:ext cx="1490100" cy="79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STOCHASTIC GRADIENT DESCENT</a:t>
            </a:r>
            <a:endParaRPr sz="1500"/>
          </a:p>
        </p:txBody>
      </p:sp>
      <p:sp>
        <p:nvSpPr>
          <p:cNvPr id="600" name="Google Shape;600;p31"/>
          <p:cNvSpPr txBox="1"/>
          <p:nvPr>
            <p:ph idx="3" type="title"/>
          </p:nvPr>
        </p:nvSpPr>
        <p:spPr>
          <a:xfrm>
            <a:off x="3837391" y="3699351"/>
            <a:ext cx="1214100" cy="4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chemeClr val="accent6"/>
                </a:solidFill>
              </a:rPr>
              <a:t>04</a:t>
            </a:r>
            <a:endParaRPr sz="3300">
              <a:solidFill>
                <a:schemeClr val="accent6"/>
              </a:solidFill>
            </a:endParaRPr>
          </a:p>
        </p:txBody>
      </p:sp>
      <p:sp>
        <p:nvSpPr>
          <p:cNvPr id="601" name="Google Shape;601;p31"/>
          <p:cNvSpPr/>
          <p:nvPr/>
        </p:nvSpPr>
        <p:spPr>
          <a:xfrm>
            <a:off x="3837391" y="2844313"/>
            <a:ext cx="570600" cy="650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31"/>
          <p:cNvCxnSpPr>
            <a:stCxn id="601" idx="1"/>
            <a:endCxn id="600" idx="1"/>
          </p:cNvCxnSpPr>
          <p:nvPr/>
        </p:nvCxnSpPr>
        <p:spPr>
          <a:xfrm>
            <a:off x="3837391" y="3169663"/>
            <a:ext cx="600" cy="7578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603" name="Google Shape;603;p31"/>
          <p:cNvSpPr txBox="1"/>
          <p:nvPr>
            <p:ph type="ctrTitle"/>
          </p:nvPr>
        </p:nvSpPr>
        <p:spPr>
          <a:xfrm>
            <a:off x="4477450" y="2846377"/>
            <a:ext cx="1493400" cy="80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OVERFITTING AND UNDERFITTING</a:t>
            </a:r>
            <a:endParaRPr sz="1500"/>
          </a:p>
        </p:txBody>
      </p:sp>
      <p:sp>
        <p:nvSpPr>
          <p:cNvPr id="604" name="Google Shape;604;p31"/>
          <p:cNvSpPr txBox="1"/>
          <p:nvPr>
            <p:ph idx="3" type="title"/>
          </p:nvPr>
        </p:nvSpPr>
        <p:spPr>
          <a:xfrm>
            <a:off x="4940960" y="2335720"/>
            <a:ext cx="12168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rgbClr val="4A86E8"/>
                </a:solidFill>
              </a:rPr>
              <a:t>05</a:t>
            </a:r>
            <a:endParaRPr sz="3300">
              <a:solidFill>
                <a:srgbClr val="4A86E8"/>
              </a:solidFill>
            </a:endParaRPr>
          </a:p>
        </p:txBody>
      </p:sp>
      <p:sp>
        <p:nvSpPr>
          <p:cNvPr id="605" name="Google Shape;605;p31"/>
          <p:cNvSpPr/>
          <p:nvPr/>
        </p:nvSpPr>
        <p:spPr>
          <a:xfrm>
            <a:off x="4940960" y="1477113"/>
            <a:ext cx="571800" cy="653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 name="Google Shape;606;p31"/>
          <p:cNvCxnSpPr>
            <a:stCxn id="605" idx="1"/>
            <a:endCxn id="604" idx="1"/>
          </p:cNvCxnSpPr>
          <p:nvPr/>
        </p:nvCxnSpPr>
        <p:spPr>
          <a:xfrm>
            <a:off x="4940960" y="1803813"/>
            <a:ext cx="600" cy="7611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607" name="Google Shape;607;p31"/>
          <p:cNvSpPr txBox="1"/>
          <p:nvPr>
            <p:ph type="ctrTitle"/>
          </p:nvPr>
        </p:nvSpPr>
        <p:spPr>
          <a:xfrm>
            <a:off x="5970850" y="4255425"/>
            <a:ext cx="1626900" cy="76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DROPOUT </a:t>
            </a:r>
            <a:endParaRPr sz="1500"/>
          </a:p>
          <a:p>
            <a:pPr indent="0" lvl="0" marL="0" rtl="0" algn="ctr">
              <a:spcBef>
                <a:spcPts val="0"/>
              </a:spcBef>
              <a:spcAft>
                <a:spcPts val="0"/>
              </a:spcAft>
              <a:buNone/>
            </a:pPr>
            <a:r>
              <a:rPr lang="en" sz="1500"/>
              <a:t>AND BATCH NORMALIZATION</a:t>
            </a:r>
            <a:endParaRPr sz="1500"/>
          </a:p>
        </p:txBody>
      </p:sp>
      <p:sp>
        <p:nvSpPr>
          <p:cNvPr id="608" name="Google Shape;608;p31"/>
          <p:cNvSpPr txBox="1"/>
          <p:nvPr>
            <p:ph idx="3" type="title"/>
          </p:nvPr>
        </p:nvSpPr>
        <p:spPr>
          <a:xfrm>
            <a:off x="6389910" y="3702920"/>
            <a:ext cx="12168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rgbClr val="FF9900"/>
                </a:solidFill>
              </a:rPr>
              <a:t>06</a:t>
            </a:r>
            <a:endParaRPr sz="3300">
              <a:solidFill>
                <a:srgbClr val="FF9900"/>
              </a:solidFill>
            </a:endParaRPr>
          </a:p>
        </p:txBody>
      </p:sp>
      <p:sp>
        <p:nvSpPr>
          <p:cNvPr id="609" name="Google Shape;609;p31"/>
          <p:cNvSpPr/>
          <p:nvPr/>
        </p:nvSpPr>
        <p:spPr>
          <a:xfrm>
            <a:off x="6389910" y="2844313"/>
            <a:ext cx="571800" cy="653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31"/>
          <p:cNvCxnSpPr>
            <a:stCxn id="609" idx="1"/>
            <a:endCxn id="608" idx="1"/>
          </p:cNvCxnSpPr>
          <p:nvPr/>
        </p:nvCxnSpPr>
        <p:spPr>
          <a:xfrm>
            <a:off x="6389910" y="3171013"/>
            <a:ext cx="600" cy="761100"/>
          </a:xfrm>
          <a:prstGeom prst="bentConnector3">
            <a:avLst>
              <a:gd fmla="val -39687500" name="adj1"/>
            </a:avLst>
          </a:prstGeom>
          <a:noFill/>
          <a:ln cap="flat" cmpd="sng" w="9525">
            <a:solidFill>
              <a:schemeClr val="lt1"/>
            </a:solidFill>
            <a:prstDash val="solid"/>
            <a:round/>
            <a:headEnd len="med" w="med" type="none"/>
            <a:tailEnd len="med" w="med" type="none"/>
          </a:ln>
        </p:spPr>
      </p:cxnSp>
      <p:grpSp>
        <p:nvGrpSpPr>
          <p:cNvPr id="611" name="Google Shape;611;p31"/>
          <p:cNvGrpSpPr/>
          <p:nvPr/>
        </p:nvGrpSpPr>
        <p:grpSpPr>
          <a:xfrm>
            <a:off x="3993716" y="2981838"/>
            <a:ext cx="257962" cy="352762"/>
            <a:chOff x="897141" y="3359875"/>
            <a:chExt cx="257962" cy="352762"/>
          </a:xfrm>
        </p:grpSpPr>
        <p:sp>
          <p:nvSpPr>
            <p:cNvPr id="612" name="Google Shape;612;p31"/>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31"/>
          <p:cNvSpPr/>
          <p:nvPr/>
        </p:nvSpPr>
        <p:spPr>
          <a:xfrm>
            <a:off x="5047925" y="1590163"/>
            <a:ext cx="400454" cy="400803"/>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txBox="1"/>
          <p:nvPr>
            <p:ph type="ctrTitle"/>
          </p:nvPr>
        </p:nvSpPr>
        <p:spPr>
          <a:xfrm>
            <a:off x="7179735" y="2947210"/>
            <a:ext cx="14934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BINARY CLASSIFICATION</a:t>
            </a:r>
            <a:endParaRPr sz="1500"/>
          </a:p>
        </p:txBody>
      </p:sp>
      <p:sp>
        <p:nvSpPr>
          <p:cNvPr id="622" name="Google Shape;622;p31"/>
          <p:cNvSpPr txBox="1"/>
          <p:nvPr>
            <p:ph idx="3" type="title"/>
          </p:nvPr>
        </p:nvSpPr>
        <p:spPr>
          <a:xfrm>
            <a:off x="7608435" y="2335733"/>
            <a:ext cx="12168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rgbClr val="00CC00"/>
                </a:solidFill>
              </a:rPr>
              <a:t>07</a:t>
            </a:r>
            <a:endParaRPr sz="3300">
              <a:solidFill>
                <a:srgbClr val="00CC00"/>
              </a:solidFill>
            </a:endParaRPr>
          </a:p>
        </p:txBody>
      </p:sp>
      <p:sp>
        <p:nvSpPr>
          <p:cNvPr id="623" name="Google Shape;623;p31"/>
          <p:cNvSpPr/>
          <p:nvPr/>
        </p:nvSpPr>
        <p:spPr>
          <a:xfrm>
            <a:off x="7608424" y="1463875"/>
            <a:ext cx="636000" cy="653400"/>
          </a:xfrm>
          <a:prstGeom prst="rect">
            <a:avLst/>
          </a:prstGeom>
          <a:solidFill>
            <a:srgbClr val="00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4" name="Google Shape;624;p31"/>
          <p:cNvCxnSpPr>
            <a:stCxn id="623" idx="1"/>
            <a:endCxn id="622" idx="1"/>
          </p:cNvCxnSpPr>
          <p:nvPr/>
        </p:nvCxnSpPr>
        <p:spPr>
          <a:xfrm>
            <a:off x="7608424" y="1790575"/>
            <a:ext cx="600" cy="774300"/>
          </a:xfrm>
          <a:prstGeom prst="bentConnector3">
            <a:avLst>
              <a:gd fmla="val -39687500" name="adj1"/>
            </a:avLst>
          </a:prstGeom>
          <a:noFill/>
          <a:ln cap="flat" cmpd="sng" w="9525">
            <a:solidFill>
              <a:schemeClr val="lt1"/>
            </a:solidFill>
            <a:prstDash val="solid"/>
            <a:round/>
            <a:headEnd len="med" w="med" type="none"/>
            <a:tailEnd len="med" w="med" type="none"/>
          </a:ln>
        </p:spPr>
      </p:cxnSp>
      <p:grpSp>
        <p:nvGrpSpPr>
          <p:cNvPr id="625" name="Google Shape;625;p31"/>
          <p:cNvGrpSpPr/>
          <p:nvPr/>
        </p:nvGrpSpPr>
        <p:grpSpPr>
          <a:xfrm>
            <a:off x="6498252" y="2993287"/>
            <a:ext cx="355099" cy="355481"/>
            <a:chOff x="3539102" y="2427549"/>
            <a:chExt cx="355099" cy="355481"/>
          </a:xfrm>
        </p:grpSpPr>
        <p:sp>
          <p:nvSpPr>
            <p:cNvPr id="626" name="Google Shape;626;p31"/>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1"/>
          <p:cNvGrpSpPr/>
          <p:nvPr/>
        </p:nvGrpSpPr>
        <p:grpSpPr>
          <a:xfrm>
            <a:off x="7726203" y="1590174"/>
            <a:ext cx="400439" cy="400809"/>
            <a:chOff x="7978465" y="1969392"/>
            <a:chExt cx="361147" cy="360797"/>
          </a:xfrm>
        </p:grpSpPr>
        <p:sp>
          <p:nvSpPr>
            <p:cNvPr id="629" name="Google Shape;629;p31"/>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2"/>
          <p:cNvSpPr txBox="1"/>
          <p:nvPr>
            <p:ph type="ctrTitle"/>
          </p:nvPr>
        </p:nvSpPr>
        <p:spPr>
          <a:xfrm>
            <a:off x="2009237" y="2370775"/>
            <a:ext cx="3795900" cy="97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NEURONS </a:t>
            </a:r>
            <a:endParaRPr/>
          </a:p>
        </p:txBody>
      </p:sp>
      <p:sp>
        <p:nvSpPr>
          <p:cNvPr id="643" name="Google Shape;643;p32"/>
          <p:cNvSpPr/>
          <p:nvPr/>
        </p:nvSpPr>
        <p:spPr>
          <a:xfrm>
            <a:off x="5790875" y="231722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txBox="1"/>
          <p:nvPr>
            <p:ph idx="2" type="title"/>
          </p:nvPr>
        </p:nvSpPr>
        <p:spPr>
          <a:xfrm>
            <a:off x="5842900" y="257087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645" name="Google Shape;645;p32"/>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32"/>
          <p:cNvCxnSpPr/>
          <p:nvPr/>
        </p:nvCxnSpPr>
        <p:spPr>
          <a:xfrm>
            <a:off x="6333400" y="2961700"/>
            <a:ext cx="0" cy="9780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052475" y="426650"/>
            <a:ext cx="2686500" cy="70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300">
                <a:solidFill>
                  <a:srgbClr val="FFFFFF"/>
                </a:solidFill>
              </a:rPr>
              <a:t>Neurons :</a:t>
            </a:r>
            <a:endParaRPr b="1" sz="6200"/>
          </a:p>
        </p:txBody>
      </p:sp>
      <p:pic>
        <p:nvPicPr>
          <p:cNvPr id="653" name="Google Shape;653;p33"/>
          <p:cNvPicPr preferRelativeResize="0"/>
          <p:nvPr/>
        </p:nvPicPr>
        <p:blipFill>
          <a:blip r:embed="rId3">
            <a:alphaModFix/>
          </a:blip>
          <a:stretch>
            <a:fillRect/>
          </a:stretch>
        </p:blipFill>
        <p:spPr>
          <a:xfrm>
            <a:off x="5102863" y="2323948"/>
            <a:ext cx="3217174" cy="1975950"/>
          </a:xfrm>
          <a:prstGeom prst="rect">
            <a:avLst/>
          </a:prstGeom>
          <a:noFill/>
          <a:ln>
            <a:noFill/>
          </a:ln>
        </p:spPr>
      </p:pic>
      <p:sp>
        <p:nvSpPr>
          <p:cNvPr id="654" name="Google Shape;654;p33"/>
          <p:cNvSpPr txBox="1"/>
          <p:nvPr/>
        </p:nvSpPr>
        <p:spPr>
          <a:xfrm>
            <a:off x="598913" y="1640400"/>
            <a:ext cx="3217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Share Tech"/>
                <a:ea typeface="Share Tech"/>
                <a:cs typeface="Share Tech"/>
                <a:sym typeface="Share Tech"/>
              </a:rPr>
              <a:t>Not these!</a:t>
            </a:r>
            <a:endParaRPr sz="2500">
              <a:solidFill>
                <a:schemeClr val="lt1"/>
              </a:solidFill>
              <a:latin typeface="Share Tech"/>
              <a:ea typeface="Share Tech"/>
              <a:cs typeface="Share Tech"/>
              <a:sym typeface="Share Tech"/>
            </a:endParaRPr>
          </a:p>
        </p:txBody>
      </p:sp>
      <p:sp>
        <p:nvSpPr>
          <p:cNvPr id="655" name="Google Shape;655;p33"/>
          <p:cNvSpPr txBox="1"/>
          <p:nvPr/>
        </p:nvSpPr>
        <p:spPr>
          <a:xfrm>
            <a:off x="5636838" y="1624800"/>
            <a:ext cx="214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lt1"/>
                </a:solidFill>
                <a:latin typeface="Share Tech"/>
                <a:ea typeface="Share Tech"/>
                <a:cs typeface="Share Tech"/>
                <a:sym typeface="Share Tech"/>
              </a:rPr>
              <a:t>These!</a:t>
            </a:r>
            <a:endParaRPr sz="3400">
              <a:solidFill>
                <a:schemeClr val="lt1"/>
              </a:solidFill>
              <a:latin typeface="Share Tech"/>
              <a:ea typeface="Share Tech"/>
              <a:cs typeface="Share Tech"/>
              <a:sym typeface="Share Tech"/>
            </a:endParaRPr>
          </a:p>
        </p:txBody>
      </p:sp>
      <p:pic>
        <p:nvPicPr>
          <p:cNvPr id="656" name="Google Shape;656;p33"/>
          <p:cNvPicPr preferRelativeResize="0"/>
          <p:nvPr/>
        </p:nvPicPr>
        <p:blipFill>
          <a:blip r:embed="rId4">
            <a:alphaModFix/>
          </a:blip>
          <a:stretch>
            <a:fillRect/>
          </a:stretch>
        </p:blipFill>
        <p:spPr>
          <a:xfrm>
            <a:off x="646988" y="2323950"/>
            <a:ext cx="3217176" cy="197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21608D"/>
      </a:dk1>
      <a:lt1>
        <a:srgbClr val="FFFFFF"/>
      </a:lt1>
      <a:dk2>
        <a:srgbClr val="002845"/>
      </a:dk2>
      <a:lt2>
        <a:srgbClr val="FFD6E1"/>
      </a:lt2>
      <a:accent1>
        <a:srgbClr val="E898AC"/>
      </a:accent1>
      <a:accent2>
        <a:srgbClr val="00CFCC"/>
      </a:accent2>
      <a:accent3>
        <a:srgbClr val="FF9973"/>
      </a:accent3>
      <a:accent4>
        <a:srgbClr val="CC004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